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68" r:id="rId3"/>
    <p:sldId id="281" r:id="rId4"/>
    <p:sldId id="295" r:id="rId5"/>
    <p:sldId id="282" r:id="rId6"/>
    <p:sldId id="288" r:id="rId7"/>
    <p:sldId id="289" r:id="rId8"/>
    <p:sldId id="272" r:id="rId9"/>
    <p:sldId id="270" r:id="rId10"/>
    <p:sldId id="271" r:id="rId11"/>
    <p:sldId id="274" r:id="rId12"/>
    <p:sldId id="296" r:id="rId13"/>
    <p:sldId id="275" r:id="rId14"/>
    <p:sldId id="290" r:id="rId15"/>
    <p:sldId id="277" r:id="rId16"/>
    <p:sldId id="291" r:id="rId17"/>
    <p:sldId id="292" r:id="rId18"/>
    <p:sldId id="293" r:id="rId19"/>
    <p:sldId id="278"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6" autoAdjust="0"/>
    <p:restoredTop sz="94660"/>
  </p:normalViewPr>
  <p:slideViewPr>
    <p:cSldViewPr snapToGrid="0">
      <p:cViewPr varScale="1">
        <p:scale>
          <a:sx n="107" d="100"/>
          <a:sy n="107" d="100"/>
        </p:scale>
        <p:origin x="126" y="270"/>
      </p:cViewPr>
      <p:guideLst>
        <p:guide pos="3840"/>
        <p:guide orient="horz" pos="2160"/>
      </p:guideLst>
    </p:cSldViewPr>
  </p:slideViewPr>
  <p:notesTextViewPr>
    <p:cViewPr>
      <p:scale>
        <a:sx n="3" d="2"/>
        <a:sy n="3" d="2"/>
      </p:scale>
      <p:origin x="0" y="0"/>
    </p:cViewPr>
  </p:notesTextViewPr>
  <p:notesViewPr>
    <p:cSldViewPr snapToGrid="0">
      <p:cViewPr varScale="1">
        <p:scale>
          <a:sx n="82" d="100"/>
          <a:sy n="82"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FF1E9-C400-4787-9EBE-7E2369A40695}"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9973DBD4-90CD-4290-8BFE-98DD059D9533}">
      <dgm:prSet phldrT="[Text]"/>
      <dgm:spPr/>
      <dgm:t>
        <a:bodyPr/>
        <a:lstStyle/>
        <a:p>
          <a:r>
            <a:rPr lang="en-US" dirty="0"/>
            <a:t>First Year</a:t>
          </a:r>
        </a:p>
      </dgm:t>
    </dgm:pt>
    <dgm:pt modelId="{103DDE2D-4BA9-46E4-B7D5-20AC68D5AF79}" type="parTrans" cxnId="{BE946E77-33F8-4D64-A0D4-AF0C74135D36}">
      <dgm:prSet/>
      <dgm:spPr/>
      <dgm:t>
        <a:bodyPr/>
        <a:lstStyle/>
        <a:p>
          <a:endParaRPr lang="en-US"/>
        </a:p>
      </dgm:t>
    </dgm:pt>
    <dgm:pt modelId="{C2971989-7AAA-42A2-A4EF-884E090F6962}" type="sibTrans" cxnId="{BE946E77-33F8-4D64-A0D4-AF0C74135D36}">
      <dgm:prSet/>
      <dgm:spPr/>
      <dgm:t>
        <a:bodyPr/>
        <a:lstStyle/>
        <a:p>
          <a:endParaRPr lang="en-US"/>
        </a:p>
      </dgm:t>
    </dgm:pt>
    <dgm:pt modelId="{DC116BB7-7E08-4371-8427-129FC519EAC3}">
      <dgm:prSet phldrT="[Text]"/>
      <dgm:spPr/>
      <dgm:t>
        <a:bodyPr/>
        <a:lstStyle/>
        <a:p>
          <a:r>
            <a:rPr lang="en-US" dirty="0"/>
            <a:t>Second Year</a:t>
          </a:r>
        </a:p>
      </dgm:t>
    </dgm:pt>
    <dgm:pt modelId="{D9D289B4-455D-4A02-8505-A4AF490B105A}" type="parTrans" cxnId="{CB4B7FE7-8AFF-4751-A507-684CB9536E49}">
      <dgm:prSet/>
      <dgm:spPr/>
      <dgm:t>
        <a:bodyPr/>
        <a:lstStyle/>
        <a:p>
          <a:endParaRPr lang="en-US"/>
        </a:p>
      </dgm:t>
    </dgm:pt>
    <dgm:pt modelId="{0DFF8ADE-93F1-470A-9A46-AAD178A95DAC}" type="sibTrans" cxnId="{CB4B7FE7-8AFF-4751-A507-684CB9536E49}">
      <dgm:prSet/>
      <dgm:spPr/>
      <dgm:t>
        <a:bodyPr/>
        <a:lstStyle/>
        <a:p>
          <a:endParaRPr lang="en-US"/>
        </a:p>
      </dgm:t>
    </dgm:pt>
    <dgm:pt modelId="{7947CEE9-5A28-46C4-A03A-3C8C5E37DF87}">
      <dgm:prSet phldrT="[Text]"/>
      <dgm:spPr/>
      <dgm:t>
        <a:bodyPr/>
        <a:lstStyle/>
        <a:p>
          <a:r>
            <a:rPr lang="en-US" dirty="0" err="1"/>
            <a:t>AtTask</a:t>
          </a:r>
          <a:endParaRPr lang="en-US" dirty="0"/>
        </a:p>
        <a:p>
          <a:r>
            <a:rPr lang="en-US" dirty="0"/>
            <a:t>Track Hours</a:t>
          </a:r>
        </a:p>
        <a:p>
          <a:r>
            <a:rPr lang="en-US" dirty="0"/>
            <a:t>Add Projects</a:t>
          </a:r>
        </a:p>
        <a:p>
          <a:r>
            <a:rPr lang="en-US" dirty="0"/>
            <a:t>Start moving Engineers</a:t>
          </a:r>
        </a:p>
      </dgm:t>
    </dgm:pt>
    <dgm:pt modelId="{BF51C53E-E658-496D-9C60-FC71F03FB86F}" type="parTrans" cxnId="{9C1AFC09-ACFD-4642-A98C-0A3856C5CEAD}">
      <dgm:prSet/>
      <dgm:spPr/>
      <dgm:t>
        <a:bodyPr/>
        <a:lstStyle/>
        <a:p>
          <a:endParaRPr lang="en-US"/>
        </a:p>
      </dgm:t>
    </dgm:pt>
    <dgm:pt modelId="{456F42C0-B429-4FE8-B163-6E1DA1EE39B8}" type="sibTrans" cxnId="{9C1AFC09-ACFD-4642-A98C-0A3856C5CEAD}">
      <dgm:prSet/>
      <dgm:spPr/>
      <dgm:t>
        <a:bodyPr/>
        <a:lstStyle/>
        <a:p>
          <a:endParaRPr lang="en-US"/>
        </a:p>
      </dgm:t>
    </dgm:pt>
    <dgm:pt modelId="{CDA36253-46B1-4579-98B8-8C5F85390E57}">
      <dgm:prSet phldrT="[Text]"/>
      <dgm:spPr/>
      <dgm:t>
        <a:bodyPr/>
        <a:lstStyle/>
        <a:p>
          <a:r>
            <a:rPr lang="en-US" dirty="0"/>
            <a:t>Integrate into IT Governance</a:t>
          </a:r>
        </a:p>
        <a:p>
          <a:r>
            <a:rPr lang="en-US" dirty="0"/>
            <a:t>Reporting</a:t>
          </a:r>
        </a:p>
        <a:p>
          <a:r>
            <a:rPr lang="en-US" dirty="0"/>
            <a:t>Require Hours</a:t>
          </a:r>
        </a:p>
        <a:p>
          <a:r>
            <a:rPr lang="en-US" dirty="0"/>
            <a:t>Add PM to every project</a:t>
          </a:r>
        </a:p>
      </dgm:t>
    </dgm:pt>
    <dgm:pt modelId="{ACEAB6EC-AA1D-4924-9607-920AF547F530}" type="parTrans" cxnId="{CBE684EA-7285-45DB-BE1C-833E3F4C7507}">
      <dgm:prSet/>
      <dgm:spPr/>
      <dgm:t>
        <a:bodyPr/>
        <a:lstStyle/>
        <a:p>
          <a:endParaRPr lang="en-US"/>
        </a:p>
      </dgm:t>
    </dgm:pt>
    <dgm:pt modelId="{EBAFA115-C9A8-4243-8E32-FA3EB149282E}" type="sibTrans" cxnId="{CBE684EA-7285-45DB-BE1C-833E3F4C7507}">
      <dgm:prSet/>
      <dgm:spPr/>
      <dgm:t>
        <a:bodyPr/>
        <a:lstStyle/>
        <a:p>
          <a:endParaRPr lang="en-US"/>
        </a:p>
      </dgm:t>
    </dgm:pt>
    <dgm:pt modelId="{10FE6316-23EE-47CE-9B89-BC8C073B5E7A}">
      <dgm:prSet phldrT="[Text]"/>
      <dgm:spPr/>
      <dgm:t>
        <a:bodyPr/>
        <a:lstStyle/>
        <a:p>
          <a:r>
            <a:rPr lang="en-US" dirty="0"/>
            <a:t>Add Business Analyst</a:t>
          </a:r>
        </a:p>
        <a:p>
          <a:r>
            <a:rPr lang="en-US" dirty="0"/>
            <a:t>Reporting “gospel”</a:t>
          </a:r>
        </a:p>
        <a:p>
          <a:r>
            <a:rPr lang="en-US" dirty="0"/>
            <a:t>PMs fully migrated</a:t>
          </a:r>
        </a:p>
        <a:p>
          <a:r>
            <a:rPr lang="en-US" dirty="0"/>
            <a:t>PMs have PMP</a:t>
          </a:r>
        </a:p>
      </dgm:t>
    </dgm:pt>
    <dgm:pt modelId="{66F05F6C-B4CE-4631-9053-DB7483C5405C}" type="parTrans" cxnId="{BB09ACB8-BFE3-46F8-BAE2-FF819A707017}">
      <dgm:prSet/>
      <dgm:spPr/>
      <dgm:t>
        <a:bodyPr/>
        <a:lstStyle/>
        <a:p>
          <a:endParaRPr lang="en-US"/>
        </a:p>
      </dgm:t>
    </dgm:pt>
    <dgm:pt modelId="{22B2D49C-3B9C-4707-B418-835FAE5F964C}" type="sibTrans" cxnId="{BB09ACB8-BFE3-46F8-BAE2-FF819A707017}">
      <dgm:prSet/>
      <dgm:spPr/>
      <dgm:t>
        <a:bodyPr/>
        <a:lstStyle/>
        <a:p>
          <a:endParaRPr lang="en-US"/>
        </a:p>
      </dgm:t>
    </dgm:pt>
    <dgm:pt modelId="{7CECA0AB-610B-40F3-B090-6F1635DEEBA3}">
      <dgm:prSet phldrT="[Text]"/>
      <dgm:spPr/>
      <dgm:t>
        <a:bodyPr/>
        <a:lstStyle/>
        <a:p>
          <a:r>
            <a:rPr lang="en-US" dirty="0"/>
            <a:t>Third Year</a:t>
          </a:r>
        </a:p>
      </dgm:t>
    </dgm:pt>
    <dgm:pt modelId="{BAF2E384-230D-4858-9CE7-77AA704A69F6}" type="parTrans" cxnId="{08C14A99-C365-4AD5-A145-67440E119CFE}">
      <dgm:prSet/>
      <dgm:spPr/>
      <dgm:t>
        <a:bodyPr/>
        <a:lstStyle/>
        <a:p>
          <a:endParaRPr lang="en-US"/>
        </a:p>
      </dgm:t>
    </dgm:pt>
    <dgm:pt modelId="{2688901E-AE32-4DA5-A99E-0AC13433ABD5}" type="sibTrans" cxnId="{08C14A99-C365-4AD5-A145-67440E119CFE}">
      <dgm:prSet/>
      <dgm:spPr/>
      <dgm:t>
        <a:bodyPr/>
        <a:lstStyle/>
        <a:p>
          <a:endParaRPr lang="en-US"/>
        </a:p>
      </dgm:t>
    </dgm:pt>
    <dgm:pt modelId="{B75A8043-2A5C-40F5-AB52-84B648833440}" type="pres">
      <dgm:prSet presAssocID="{25CFF1E9-C400-4787-9EBE-7E2369A40695}" presName="Name0" presStyleCnt="0">
        <dgm:presLayoutVars>
          <dgm:chMax val="7"/>
          <dgm:chPref val="5"/>
          <dgm:dir/>
          <dgm:animOne val="branch"/>
          <dgm:animLvl val="lvl"/>
        </dgm:presLayoutVars>
      </dgm:prSet>
      <dgm:spPr/>
    </dgm:pt>
    <dgm:pt modelId="{12C1E06A-EA1F-4CA8-A626-CC69DDF632FB}" type="pres">
      <dgm:prSet presAssocID="{7CECA0AB-610B-40F3-B090-6F1635DEEBA3}" presName="ChildAccent3" presStyleCnt="0"/>
      <dgm:spPr/>
    </dgm:pt>
    <dgm:pt modelId="{878FC103-C764-4B12-881B-D0533F7D9205}" type="pres">
      <dgm:prSet presAssocID="{7CECA0AB-610B-40F3-B090-6F1635DEEBA3}" presName="ChildAccent" presStyleLbl="alignImgPlace1" presStyleIdx="0" presStyleCnt="3"/>
      <dgm:spPr/>
    </dgm:pt>
    <dgm:pt modelId="{282A2CFE-F062-4629-810C-5804D8DB16F8}" type="pres">
      <dgm:prSet presAssocID="{7CECA0AB-610B-40F3-B090-6F1635DEEBA3}" presName="Child3" presStyleLbl="revTx" presStyleIdx="0" presStyleCnt="0">
        <dgm:presLayoutVars>
          <dgm:chMax val="0"/>
          <dgm:chPref val="0"/>
          <dgm:bulletEnabled val="1"/>
        </dgm:presLayoutVars>
      </dgm:prSet>
      <dgm:spPr/>
    </dgm:pt>
    <dgm:pt modelId="{37D539AB-F6E5-4F46-BE6B-474374D6A3DA}" type="pres">
      <dgm:prSet presAssocID="{7CECA0AB-610B-40F3-B090-6F1635DEEBA3}" presName="Parent3" presStyleLbl="node1" presStyleIdx="0" presStyleCnt="3">
        <dgm:presLayoutVars>
          <dgm:chMax val="2"/>
          <dgm:chPref val="1"/>
          <dgm:bulletEnabled val="1"/>
        </dgm:presLayoutVars>
      </dgm:prSet>
      <dgm:spPr/>
    </dgm:pt>
    <dgm:pt modelId="{01A93EBE-B6CC-44D9-96D8-9EC440AA2DF8}" type="pres">
      <dgm:prSet presAssocID="{DC116BB7-7E08-4371-8427-129FC519EAC3}" presName="ChildAccent2" presStyleCnt="0"/>
      <dgm:spPr/>
    </dgm:pt>
    <dgm:pt modelId="{8481E0A1-3340-4D41-A335-19FC673E8623}" type="pres">
      <dgm:prSet presAssocID="{DC116BB7-7E08-4371-8427-129FC519EAC3}" presName="ChildAccent" presStyleLbl="alignImgPlace1" presStyleIdx="1" presStyleCnt="3"/>
      <dgm:spPr/>
    </dgm:pt>
    <dgm:pt modelId="{0AE8916F-9FB8-40E3-82AE-C07E45D61326}" type="pres">
      <dgm:prSet presAssocID="{DC116BB7-7E08-4371-8427-129FC519EAC3}" presName="Child2" presStyleLbl="revTx" presStyleIdx="0" presStyleCnt="0">
        <dgm:presLayoutVars>
          <dgm:chMax val="0"/>
          <dgm:chPref val="0"/>
          <dgm:bulletEnabled val="1"/>
        </dgm:presLayoutVars>
      </dgm:prSet>
      <dgm:spPr/>
    </dgm:pt>
    <dgm:pt modelId="{F62B26E2-3F53-45C3-8A5D-BDB13ED86F84}" type="pres">
      <dgm:prSet presAssocID="{DC116BB7-7E08-4371-8427-129FC519EAC3}" presName="Parent2" presStyleLbl="node1" presStyleIdx="1" presStyleCnt="3">
        <dgm:presLayoutVars>
          <dgm:chMax val="2"/>
          <dgm:chPref val="1"/>
          <dgm:bulletEnabled val="1"/>
        </dgm:presLayoutVars>
      </dgm:prSet>
      <dgm:spPr/>
    </dgm:pt>
    <dgm:pt modelId="{45FD4591-DBFF-4CB2-9093-D43637390FB5}" type="pres">
      <dgm:prSet presAssocID="{9973DBD4-90CD-4290-8BFE-98DD059D9533}" presName="ChildAccent1" presStyleCnt="0"/>
      <dgm:spPr/>
    </dgm:pt>
    <dgm:pt modelId="{3830D3E1-928E-44CE-8B15-1E0CB9FA2D58}" type="pres">
      <dgm:prSet presAssocID="{9973DBD4-90CD-4290-8BFE-98DD059D9533}" presName="ChildAccent" presStyleLbl="alignImgPlace1" presStyleIdx="2" presStyleCnt="3"/>
      <dgm:spPr/>
    </dgm:pt>
    <dgm:pt modelId="{B1BE7A79-853A-4053-B20E-911788D679BC}" type="pres">
      <dgm:prSet presAssocID="{9973DBD4-90CD-4290-8BFE-98DD059D9533}" presName="Child1" presStyleLbl="revTx" presStyleIdx="0" presStyleCnt="0">
        <dgm:presLayoutVars>
          <dgm:chMax val="0"/>
          <dgm:chPref val="0"/>
          <dgm:bulletEnabled val="1"/>
        </dgm:presLayoutVars>
      </dgm:prSet>
      <dgm:spPr/>
    </dgm:pt>
    <dgm:pt modelId="{689B834B-0576-4B5D-B813-1B600D181483}" type="pres">
      <dgm:prSet presAssocID="{9973DBD4-90CD-4290-8BFE-98DD059D9533}" presName="Parent1" presStyleLbl="node1" presStyleIdx="2" presStyleCnt="3">
        <dgm:presLayoutVars>
          <dgm:chMax val="2"/>
          <dgm:chPref val="1"/>
          <dgm:bulletEnabled val="1"/>
        </dgm:presLayoutVars>
      </dgm:prSet>
      <dgm:spPr/>
    </dgm:pt>
  </dgm:ptLst>
  <dgm:cxnLst>
    <dgm:cxn modelId="{BE946E77-33F8-4D64-A0D4-AF0C74135D36}" srcId="{25CFF1E9-C400-4787-9EBE-7E2369A40695}" destId="{9973DBD4-90CD-4290-8BFE-98DD059D9533}" srcOrd="0" destOrd="0" parTransId="{103DDE2D-4BA9-46E4-B7D5-20AC68D5AF79}" sibTransId="{C2971989-7AAA-42A2-A4EF-884E090F6962}"/>
    <dgm:cxn modelId="{A216DD14-5E56-401D-9696-95A989867AAB}" type="presOf" srcId="{CDA36253-46B1-4579-98B8-8C5F85390E57}" destId="{8481E0A1-3340-4D41-A335-19FC673E8623}" srcOrd="0" destOrd="0" presId="urn:microsoft.com/office/officeart/2011/layout/InterconnectedBlockProcess"/>
    <dgm:cxn modelId="{19B622C1-5EE9-4F90-B4C7-CC40C62A1370}" type="presOf" srcId="{25CFF1E9-C400-4787-9EBE-7E2369A40695}" destId="{B75A8043-2A5C-40F5-AB52-84B648833440}" srcOrd="0" destOrd="0" presId="urn:microsoft.com/office/officeart/2011/layout/InterconnectedBlockProcess"/>
    <dgm:cxn modelId="{018C29BC-56E7-40CC-A505-FB54C4277113}" type="presOf" srcId="{10FE6316-23EE-47CE-9B89-BC8C073B5E7A}" destId="{282A2CFE-F062-4629-810C-5804D8DB16F8}" srcOrd="1" destOrd="0" presId="urn:microsoft.com/office/officeart/2011/layout/InterconnectedBlockProcess"/>
    <dgm:cxn modelId="{BB09ACB8-BFE3-46F8-BAE2-FF819A707017}" srcId="{7CECA0AB-610B-40F3-B090-6F1635DEEBA3}" destId="{10FE6316-23EE-47CE-9B89-BC8C073B5E7A}" srcOrd="0" destOrd="0" parTransId="{66F05F6C-B4CE-4631-9053-DB7483C5405C}" sibTransId="{22B2D49C-3B9C-4707-B418-835FAE5F964C}"/>
    <dgm:cxn modelId="{81756E18-7D30-49AA-AE22-0BC535066E34}" type="presOf" srcId="{CDA36253-46B1-4579-98B8-8C5F85390E57}" destId="{0AE8916F-9FB8-40E3-82AE-C07E45D61326}" srcOrd="1" destOrd="0" presId="urn:microsoft.com/office/officeart/2011/layout/InterconnectedBlockProcess"/>
    <dgm:cxn modelId="{B769DA23-8F78-4366-9845-75F8026140DB}" type="presOf" srcId="{DC116BB7-7E08-4371-8427-129FC519EAC3}" destId="{F62B26E2-3F53-45C3-8A5D-BDB13ED86F84}" srcOrd="0" destOrd="0" presId="urn:microsoft.com/office/officeart/2011/layout/InterconnectedBlockProcess"/>
    <dgm:cxn modelId="{62F6ADA5-1312-49BC-BBA1-69DF6626DCB8}" type="presOf" srcId="{7CECA0AB-610B-40F3-B090-6F1635DEEBA3}" destId="{37D539AB-F6E5-4F46-BE6B-474374D6A3DA}" srcOrd="0" destOrd="0" presId="urn:microsoft.com/office/officeart/2011/layout/InterconnectedBlockProcess"/>
    <dgm:cxn modelId="{08C14A99-C365-4AD5-A145-67440E119CFE}" srcId="{25CFF1E9-C400-4787-9EBE-7E2369A40695}" destId="{7CECA0AB-610B-40F3-B090-6F1635DEEBA3}" srcOrd="2" destOrd="0" parTransId="{BAF2E384-230D-4858-9CE7-77AA704A69F6}" sibTransId="{2688901E-AE32-4DA5-A99E-0AC13433ABD5}"/>
    <dgm:cxn modelId="{13BEA12B-208F-4875-8428-25EC51B16C9C}" type="presOf" srcId="{9973DBD4-90CD-4290-8BFE-98DD059D9533}" destId="{689B834B-0576-4B5D-B813-1B600D181483}" srcOrd="0" destOrd="0" presId="urn:microsoft.com/office/officeart/2011/layout/InterconnectedBlockProcess"/>
    <dgm:cxn modelId="{CB4B7FE7-8AFF-4751-A507-684CB9536E49}" srcId="{25CFF1E9-C400-4787-9EBE-7E2369A40695}" destId="{DC116BB7-7E08-4371-8427-129FC519EAC3}" srcOrd="1" destOrd="0" parTransId="{D9D289B4-455D-4A02-8505-A4AF490B105A}" sibTransId="{0DFF8ADE-93F1-470A-9A46-AAD178A95DAC}"/>
    <dgm:cxn modelId="{3035AC74-0C24-456B-A0B9-7FB234B02391}" type="presOf" srcId="{7947CEE9-5A28-46C4-A03A-3C8C5E37DF87}" destId="{B1BE7A79-853A-4053-B20E-911788D679BC}" srcOrd="1" destOrd="0" presId="urn:microsoft.com/office/officeart/2011/layout/InterconnectedBlockProcess"/>
    <dgm:cxn modelId="{9C1AFC09-ACFD-4642-A98C-0A3856C5CEAD}" srcId="{9973DBD4-90CD-4290-8BFE-98DD059D9533}" destId="{7947CEE9-5A28-46C4-A03A-3C8C5E37DF87}" srcOrd="0" destOrd="0" parTransId="{BF51C53E-E658-496D-9C60-FC71F03FB86F}" sibTransId="{456F42C0-B429-4FE8-B163-6E1DA1EE39B8}"/>
    <dgm:cxn modelId="{CBE684EA-7285-45DB-BE1C-833E3F4C7507}" srcId="{DC116BB7-7E08-4371-8427-129FC519EAC3}" destId="{CDA36253-46B1-4579-98B8-8C5F85390E57}" srcOrd="0" destOrd="0" parTransId="{ACEAB6EC-AA1D-4924-9607-920AF547F530}" sibTransId="{EBAFA115-C9A8-4243-8E32-FA3EB149282E}"/>
    <dgm:cxn modelId="{58B5E98F-91A2-45E1-85AE-54E89BDD7C2C}" type="presOf" srcId="{7947CEE9-5A28-46C4-A03A-3C8C5E37DF87}" destId="{3830D3E1-928E-44CE-8B15-1E0CB9FA2D58}" srcOrd="0" destOrd="0" presId="urn:microsoft.com/office/officeart/2011/layout/InterconnectedBlockProcess"/>
    <dgm:cxn modelId="{63271143-40A4-423E-9769-800F63933D64}" type="presOf" srcId="{10FE6316-23EE-47CE-9B89-BC8C073B5E7A}" destId="{878FC103-C764-4B12-881B-D0533F7D9205}" srcOrd="0" destOrd="0" presId="urn:microsoft.com/office/officeart/2011/layout/InterconnectedBlockProcess"/>
    <dgm:cxn modelId="{34DCCCF9-0F63-4D09-BE5C-512721B50ADA}" type="presParOf" srcId="{B75A8043-2A5C-40F5-AB52-84B648833440}" destId="{12C1E06A-EA1F-4CA8-A626-CC69DDF632FB}" srcOrd="0" destOrd="0" presId="urn:microsoft.com/office/officeart/2011/layout/InterconnectedBlockProcess"/>
    <dgm:cxn modelId="{952DCE8E-93B8-49BB-ABE7-CEBF1065AE53}" type="presParOf" srcId="{12C1E06A-EA1F-4CA8-A626-CC69DDF632FB}" destId="{878FC103-C764-4B12-881B-D0533F7D9205}" srcOrd="0" destOrd="0" presId="urn:microsoft.com/office/officeart/2011/layout/InterconnectedBlockProcess"/>
    <dgm:cxn modelId="{D5947D7B-13B7-42D0-970E-DE9EF9CED78E}" type="presParOf" srcId="{B75A8043-2A5C-40F5-AB52-84B648833440}" destId="{282A2CFE-F062-4629-810C-5804D8DB16F8}" srcOrd="1" destOrd="0" presId="urn:microsoft.com/office/officeart/2011/layout/InterconnectedBlockProcess"/>
    <dgm:cxn modelId="{20B67F8F-4F41-40B8-BC6E-631518A6517C}" type="presParOf" srcId="{B75A8043-2A5C-40F5-AB52-84B648833440}" destId="{37D539AB-F6E5-4F46-BE6B-474374D6A3DA}" srcOrd="2" destOrd="0" presId="urn:microsoft.com/office/officeart/2011/layout/InterconnectedBlockProcess"/>
    <dgm:cxn modelId="{81949706-B238-4390-BEAC-6A17EAEF3A31}" type="presParOf" srcId="{B75A8043-2A5C-40F5-AB52-84B648833440}" destId="{01A93EBE-B6CC-44D9-96D8-9EC440AA2DF8}" srcOrd="3" destOrd="0" presId="urn:microsoft.com/office/officeart/2011/layout/InterconnectedBlockProcess"/>
    <dgm:cxn modelId="{6191741D-66EF-42BD-9474-FEB493F393AA}" type="presParOf" srcId="{01A93EBE-B6CC-44D9-96D8-9EC440AA2DF8}" destId="{8481E0A1-3340-4D41-A335-19FC673E8623}" srcOrd="0" destOrd="0" presId="urn:microsoft.com/office/officeart/2011/layout/InterconnectedBlockProcess"/>
    <dgm:cxn modelId="{0F4565C3-D17B-42D3-AA56-F3E09B66DD4D}" type="presParOf" srcId="{B75A8043-2A5C-40F5-AB52-84B648833440}" destId="{0AE8916F-9FB8-40E3-82AE-C07E45D61326}" srcOrd="4" destOrd="0" presId="urn:microsoft.com/office/officeart/2011/layout/InterconnectedBlockProcess"/>
    <dgm:cxn modelId="{F0F1DE96-5E7D-4D61-9EAA-2B36A37B8B27}" type="presParOf" srcId="{B75A8043-2A5C-40F5-AB52-84B648833440}" destId="{F62B26E2-3F53-45C3-8A5D-BDB13ED86F84}" srcOrd="5" destOrd="0" presId="urn:microsoft.com/office/officeart/2011/layout/InterconnectedBlockProcess"/>
    <dgm:cxn modelId="{40A05565-0A9F-4BAE-A962-C2AB70C0EEAB}" type="presParOf" srcId="{B75A8043-2A5C-40F5-AB52-84B648833440}" destId="{45FD4591-DBFF-4CB2-9093-D43637390FB5}" srcOrd="6" destOrd="0" presId="urn:microsoft.com/office/officeart/2011/layout/InterconnectedBlockProcess"/>
    <dgm:cxn modelId="{CB18EEE3-696F-46D4-B0E3-529BB8771DE8}" type="presParOf" srcId="{45FD4591-DBFF-4CB2-9093-D43637390FB5}" destId="{3830D3E1-928E-44CE-8B15-1E0CB9FA2D58}" srcOrd="0" destOrd="0" presId="urn:microsoft.com/office/officeart/2011/layout/InterconnectedBlockProcess"/>
    <dgm:cxn modelId="{9E377DA7-8A96-442A-8D43-95BC19F43ED2}" type="presParOf" srcId="{B75A8043-2A5C-40F5-AB52-84B648833440}" destId="{B1BE7A79-853A-4053-B20E-911788D679BC}" srcOrd="7" destOrd="0" presId="urn:microsoft.com/office/officeart/2011/layout/InterconnectedBlockProcess"/>
    <dgm:cxn modelId="{7FA10AA0-2685-4BA7-A06E-5C829A831A76}" type="presParOf" srcId="{B75A8043-2A5C-40F5-AB52-84B648833440}" destId="{689B834B-0576-4B5D-B813-1B600D181483}"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FC103-C764-4B12-881B-D0533F7D9205}">
      <dsp:nvSpPr>
        <dsp:cNvPr id="0" name=""/>
        <dsp:cNvSpPr/>
      </dsp:nvSpPr>
      <dsp:spPr>
        <a:xfrm>
          <a:off x="3048152" y="907677"/>
          <a:ext cx="1523847" cy="3386377"/>
        </a:xfrm>
        <a:prstGeom prst="wedgeRectCallout">
          <a:avLst>
            <a:gd name="adj1" fmla="val 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marL="0" lvl="0" indent="0" algn="r" defTabSz="844550">
            <a:lnSpc>
              <a:spcPct val="90000"/>
            </a:lnSpc>
            <a:spcBef>
              <a:spcPct val="0"/>
            </a:spcBef>
            <a:spcAft>
              <a:spcPct val="35000"/>
            </a:spcAft>
            <a:buNone/>
          </a:pPr>
          <a:r>
            <a:rPr lang="en-US" sz="1900" kern="1200" dirty="0"/>
            <a:t>Add Business Analyst</a:t>
          </a:r>
        </a:p>
        <a:p>
          <a:pPr marL="0" lvl="0" indent="0" algn="r" defTabSz="844550">
            <a:lnSpc>
              <a:spcPct val="90000"/>
            </a:lnSpc>
            <a:spcBef>
              <a:spcPct val="0"/>
            </a:spcBef>
            <a:spcAft>
              <a:spcPct val="35000"/>
            </a:spcAft>
            <a:buNone/>
          </a:pPr>
          <a:r>
            <a:rPr lang="en-US" sz="1900" kern="1200" dirty="0"/>
            <a:t>Reporting “gospel”</a:t>
          </a:r>
        </a:p>
        <a:p>
          <a:pPr marL="0" lvl="0" indent="0" algn="r" defTabSz="844550">
            <a:lnSpc>
              <a:spcPct val="90000"/>
            </a:lnSpc>
            <a:spcBef>
              <a:spcPct val="0"/>
            </a:spcBef>
            <a:spcAft>
              <a:spcPct val="35000"/>
            </a:spcAft>
            <a:buNone/>
          </a:pPr>
          <a:r>
            <a:rPr lang="en-US" sz="1900" kern="1200" dirty="0"/>
            <a:t>PMs fully migrated</a:t>
          </a:r>
        </a:p>
        <a:p>
          <a:pPr marL="0" lvl="0" indent="0" algn="r" defTabSz="844550">
            <a:lnSpc>
              <a:spcPct val="90000"/>
            </a:lnSpc>
            <a:spcBef>
              <a:spcPct val="0"/>
            </a:spcBef>
            <a:spcAft>
              <a:spcPct val="35000"/>
            </a:spcAft>
            <a:buNone/>
          </a:pPr>
          <a:r>
            <a:rPr lang="en-US" sz="1900" kern="1200" dirty="0"/>
            <a:t>PMs have PMP</a:t>
          </a:r>
        </a:p>
      </dsp:txBody>
      <dsp:txXfrm>
        <a:off x="3241547" y="907677"/>
        <a:ext cx="1330452" cy="3386377"/>
      </dsp:txXfrm>
    </dsp:sp>
    <dsp:sp modelId="{37D539AB-F6E5-4F46-BE6B-474374D6A3DA}">
      <dsp:nvSpPr>
        <dsp:cNvPr id="0" name=""/>
        <dsp:cNvSpPr/>
      </dsp:nvSpPr>
      <dsp:spPr>
        <a:xfrm>
          <a:off x="3048152" y="185869"/>
          <a:ext cx="1523847" cy="7230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kern="1200" dirty="0"/>
            <a:t>Third Year</a:t>
          </a:r>
        </a:p>
      </dsp:txBody>
      <dsp:txXfrm>
        <a:off x="3048152" y="185869"/>
        <a:ext cx="1523847" cy="723040"/>
      </dsp:txXfrm>
    </dsp:sp>
    <dsp:sp modelId="{8481E0A1-3340-4D41-A335-19FC673E8623}">
      <dsp:nvSpPr>
        <dsp:cNvPr id="0" name=""/>
        <dsp:cNvSpPr/>
      </dsp:nvSpPr>
      <dsp:spPr>
        <a:xfrm>
          <a:off x="1523847" y="907677"/>
          <a:ext cx="1523847" cy="3144816"/>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marL="0" lvl="0" indent="0" algn="r" defTabSz="844550">
            <a:lnSpc>
              <a:spcPct val="90000"/>
            </a:lnSpc>
            <a:spcBef>
              <a:spcPct val="0"/>
            </a:spcBef>
            <a:spcAft>
              <a:spcPct val="35000"/>
            </a:spcAft>
            <a:buNone/>
          </a:pPr>
          <a:r>
            <a:rPr lang="en-US" sz="1900" kern="1200" dirty="0"/>
            <a:t>Integrate into IT Governance</a:t>
          </a:r>
        </a:p>
        <a:p>
          <a:pPr marL="0" lvl="0" indent="0" algn="r" defTabSz="844550">
            <a:lnSpc>
              <a:spcPct val="90000"/>
            </a:lnSpc>
            <a:spcBef>
              <a:spcPct val="0"/>
            </a:spcBef>
            <a:spcAft>
              <a:spcPct val="35000"/>
            </a:spcAft>
            <a:buNone/>
          </a:pPr>
          <a:r>
            <a:rPr lang="en-US" sz="1900" kern="1200" dirty="0"/>
            <a:t>Reporting</a:t>
          </a:r>
        </a:p>
        <a:p>
          <a:pPr marL="0" lvl="0" indent="0" algn="r" defTabSz="844550">
            <a:lnSpc>
              <a:spcPct val="90000"/>
            </a:lnSpc>
            <a:spcBef>
              <a:spcPct val="0"/>
            </a:spcBef>
            <a:spcAft>
              <a:spcPct val="35000"/>
            </a:spcAft>
            <a:buNone/>
          </a:pPr>
          <a:r>
            <a:rPr lang="en-US" sz="1900" kern="1200" dirty="0"/>
            <a:t>Require Hours</a:t>
          </a:r>
        </a:p>
        <a:p>
          <a:pPr marL="0" lvl="0" indent="0" algn="r" defTabSz="844550">
            <a:lnSpc>
              <a:spcPct val="90000"/>
            </a:lnSpc>
            <a:spcBef>
              <a:spcPct val="0"/>
            </a:spcBef>
            <a:spcAft>
              <a:spcPct val="35000"/>
            </a:spcAft>
            <a:buNone/>
          </a:pPr>
          <a:r>
            <a:rPr lang="en-US" sz="1900" kern="1200" dirty="0"/>
            <a:t>Add PM to every project</a:t>
          </a:r>
        </a:p>
      </dsp:txBody>
      <dsp:txXfrm>
        <a:off x="1717243" y="907677"/>
        <a:ext cx="1330452" cy="3144816"/>
      </dsp:txXfrm>
    </dsp:sp>
    <dsp:sp modelId="{F62B26E2-3F53-45C3-8A5D-BDB13ED86F84}">
      <dsp:nvSpPr>
        <dsp:cNvPr id="0" name=""/>
        <dsp:cNvSpPr/>
      </dsp:nvSpPr>
      <dsp:spPr>
        <a:xfrm>
          <a:off x="1523847" y="302952"/>
          <a:ext cx="1523847" cy="604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kern="1200" dirty="0"/>
            <a:t>Second Year</a:t>
          </a:r>
        </a:p>
      </dsp:txBody>
      <dsp:txXfrm>
        <a:off x="1523847" y="302952"/>
        <a:ext cx="1523847" cy="604724"/>
      </dsp:txXfrm>
    </dsp:sp>
    <dsp:sp modelId="{3830D3E1-928E-44CE-8B15-1E0CB9FA2D58}">
      <dsp:nvSpPr>
        <dsp:cNvPr id="0" name=""/>
        <dsp:cNvSpPr/>
      </dsp:nvSpPr>
      <dsp:spPr>
        <a:xfrm>
          <a:off x="0" y="907677"/>
          <a:ext cx="1523847" cy="2902844"/>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marL="0" lvl="0" indent="0" algn="r" defTabSz="844550">
            <a:lnSpc>
              <a:spcPct val="90000"/>
            </a:lnSpc>
            <a:spcBef>
              <a:spcPct val="0"/>
            </a:spcBef>
            <a:spcAft>
              <a:spcPct val="35000"/>
            </a:spcAft>
            <a:buNone/>
          </a:pPr>
          <a:r>
            <a:rPr lang="en-US" sz="1900" kern="1200" dirty="0" err="1"/>
            <a:t>AtTask</a:t>
          </a:r>
          <a:endParaRPr lang="en-US" sz="1900" kern="1200" dirty="0"/>
        </a:p>
        <a:p>
          <a:pPr marL="0" lvl="0" indent="0" algn="r" defTabSz="844550">
            <a:lnSpc>
              <a:spcPct val="90000"/>
            </a:lnSpc>
            <a:spcBef>
              <a:spcPct val="0"/>
            </a:spcBef>
            <a:spcAft>
              <a:spcPct val="35000"/>
            </a:spcAft>
            <a:buNone/>
          </a:pPr>
          <a:r>
            <a:rPr lang="en-US" sz="1900" kern="1200" dirty="0"/>
            <a:t>Track Hours</a:t>
          </a:r>
        </a:p>
        <a:p>
          <a:pPr marL="0" lvl="0" indent="0" algn="r" defTabSz="844550">
            <a:lnSpc>
              <a:spcPct val="90000"/>
            </a:lnSpc>
            <a:spcBef>
              <a:spcPct val="0"/>
            </a:spcBef>
            <a:spcAft>
              <a:spcPct val="35000"/>
            </a:spcAft>
            <a:buNone/>
          </a:pPr>
          <a:r>
            <a:rPr lang="en-US" sz="1900" kern="1200" dirty="0"/>
            <a:t>Add Projects</a:t>
          </a:r>
        </a:p>
        <a:p>
          <a:pPr marL="0" lvl="0" indent="0" algn="r" defTabSz="844550">
            <a:lnSpc>
              <a:spcPct val="90000"/>
            </a:lnSpc>
            <a:spcBef>
              <a:spcPct val="0"/>
            </a:spcBef>
            <a:spcAft>
              <a:spcPct val="35000"/>
            </a:spcAft>
            <a:buNone/>
          </a:pPr>
          <a:r>
            <a:rPr lang="en-US" sz="1900" kern="1200" dirty="0"/>
            <a:t>Start moving Engineers</a:t>
          </a:r>
        </a:p>
      </dsp:txBody>
      <dsp:txXfrm>
        <a:off x="193395" y="907677"/>
        <a:ext cx="1330452" cy="2902844"/>
      </dsp:txXfrm>
    </dsp:sp>
    <dsp:sp modelId="{689B834B-0576-4B5D-B813-1B600D181483}">
      <dsp:nvSpPr>
        <dsp:cNvPr id="0" name=""/>
        <dsp:cNvSpPr/>
      </dsp:nvSpPr>
      <dsp:spPr>
        <a:xfrm>
          <a:off x="0" y="423733"/>
          <a:ext cx="1523847" cy="483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kern="1200" dirty="0"/>
            <a:t>First Year</a:t>
          </a:r>
        </a:p>
      </dsp:txBody>
      <dsp:txXfrm>
        <a:off x="0" y="423733"/>
        <a:ext cx="1523847" cy="483944"/>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en-US" smtClean="0"/>
              <a:t>4/13/2017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en-US" smtClean="0"/>
              <a:t>4/13/2017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a:t>Click to edit Master title style</a:t>
            </a:r>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631790" y="5691673"/>
            <a:ext cx="280731" cy="778847"/>
          </a:xfrm>
          <a:prstGeom prst="rect">
            <a:avLst/>
          </a:prstGeom>
        </p:spPr>
        <p:txBody>
          <a:bodyPr vert="vert270" lIns="91440" tIns="45720" rIns="91440" bIns="45720" rtlCol="0" anchor="ctr"/>
          <a:lstStyle>
            <a:lvl1pPr algn="l">
              <a:defRPr sz="800">
                <a:solidFill>
                  <a:schemeClr val="tx1">
                    <a:lumMod val="60000"/>
                    <a:lumOff val="40000"/>
                  </a:schemeClr>
                </a:solidFill>
              </a:defRPr>
            </a:lvl1pPr>
          </a:lstStyle>
          <a:p>
            <a:endParaRPr lang="en-US"/>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8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800">
                <a:solidFill>
                  <a:schemeClr val="tx1">
                    <a:lumMod val="60000"/>
                    <a:lumOff val="40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Case for the PMO</a:t>
            </a:r>
          </a:p>
        </p:txBody>
      </p:sp>
      <p:sp>
        <p:nvSpPr>
          <p:cNvPr id="3" name="Subtitle 2"/>
          <p:cNvSpPr>
            <a:spLocks noGrp="1"/>
          </p:cNvSpPr>
          <p:nvPr>
            <p:ph type="subTitle" idx="1"/>
          </p:nvPr>
        </p:nvSpPr>
        <p:spPr/>
        <p:txBody>
          <a:bodyPr/>
          <a:lstStyle/>
          <a:p>
            <a:r>
              <a:rPr lang="en-US" dirty="0"/>
              <a:t>Jim Purcell</a:t>
            </a:r>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PMO to do?</a:t>
            </a:r>
          </a:p>
        </p:txBody>
      </p:sp>
      <p:sp>
        <p:nvSpPr>
          <p:cNvPr id="3" name="Text Placeholder 2"/>
          <p:cNvSpPr>
            <a:spLocks noGrp="1"/>
          </p:cNvSpPr>
          <p:nvPr>
            <p:ph type="body" idx="1"/>
          </p:nvPr>
        </p:nvSpPr>
        <p:spPr/>
        <p:txBody>
          <a:bodyPr/>
          <a:lstStyle/>
          <a:p>
            <a:r>
              <a:rPr lang="en-US" dirty="0"/>
              <a:t>Move to level 3, “a pretty good PMO”</a:t>
            </a:r>
          </a:p>
        </p:txBody>
      </p:sp>
      <p:sp>
        <p:nvSpPr>
          <p:cNvPr id="4" name="Content Placeholder 3"/>
          <p:cNvSpPr>
            <a:spLocks noGrp="1"/>
          </p:cNvSpPr>
          <p:nvPr>
            <p:ph sz="half" idx="2"/>
          </p:nvPr>
        </p:nvSpPr>
        <p:spPr/>
        <p:txBody>
          <a:bodyPr>
            <a:normAutofit lnSpcReduction="10000"/>
          </a:bodyPr>
          <a:lstStyle/>
          <a:p>
            <a:r>
              <a:rPr lang="en-US" dirty="0"/>
              <a:t>Level 2 orgs are solving a different problem</a:t>
            </a:r>
          </a:p>
          <a:p>
            <a:r>
              <a:rPr lang="en-US" dirty="0"/>
              <a:t>PMOs reside in IT</a:t>
            </a:r>
          </a:p>
          <a:p>
            <a:r>
              <a:rPr lang="en-US" dirty="0"/>
              <a:t>If the business doesn’t like the answer to when, it will put SaaS on a credit card and do it without a PM.</a:t>
            </a:r>
          </a:p>
          <a:p>
            <a:r>
              <a:rPr lang="en-US" dirty="0"/>
              <a:t>New leaders developing who feel they can manage their own or do without management.</a:t>
            </a:r>
          </a:p>
        </p:txBody>
      </p:sp>
      <p:sp>
        <p:nvSpPr>
          <p:cNvPr id="6" name="Content Placeholder 5"/>
          <p:cNvSpPr>
            <a:spLocks noGrp="1"/>
          </p:cNvSpPr>
          <p:nvPr>
            <p:ph sz="quarter" idx="4"/>
          </p:nvPr>
        </p:nvSpPr>
        <p:spPr/>
        <p:txBody>
          <a:bodyPr/>
          <a:lstStyle/>
          <a:p>
            <a:r>
              <a:rPr lang="en-US" dirty="0"/>
              <a:t>Level 3 orgs understand the difference between a project and a program.</a:t>
            </a:r>
          </a:p>
          <a:p>
            <a:pPr lvl="1"/>
            <a:r>
              <a:rPr lang="en-US" dirty="0"/>
              <a:t>They staff and manage a program</a:t>
            </a:r>
          </a:p>
          <a:p>
            <a:r>
              <a:rPr lang="en-US" dirty="0"/>
              <a:t>Always head towards an EPMO</a:t>
            </a:r>
          </a:p>
          <a:p>
            <a:endParaRPr lang="en-US" dirty="0"/>
          </a:p>
        </p:txBody>
      </p:sp>
    </p:spTree>
    <p:extLst>
      <p:ext uri="{BB962C8B-B14F-4D97-AF65-F5344CB8AC3E}">
        <p14:creationId xmlns:p14="http://schemas.microsoft.com/office/powerpoint/2010/main" val="139789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Program or Portfolio?</a:t>
            </a:r>
          </a:p>
        </p:txBody>
      </p:sp>
      <p:sp>
        <p:nvSpPr>
          <p:cNvPr id="4" name="Content Placeholder 3"/>
          <p:cNvSpPr>
            <a:spLocks noGrp="1"/>
          </p:cNvSpPr>
          <p:nvPr>
            <p:ph sz="half" idx="2"/>
          </p:nvPr>
        </p:nvSpPr>
        <p:spPr>
          <a:xfrm>
            <a:off x="1981200" y="1766047"/>
            <a:ext cx="4572000" cy="4710953"/>
          </a:xfrm>
        </p:spPr>
        <p:txBody>
          <a:bodyPr>
            <a:normAutofit/>
          </a:bodyPr>
          <a:lstStyle/>
          <a:p>
            <a:r>
              <a:rPr lang="en-US" dirty="0"/>
              <a:t>PMOs are not always clearly defined around one of the three disciplines — project, program or portfolio. </a:t>
            </a:r>
          </a:p>
          <a:p>
            <a:r>
              <a:rPr lang="en-US" dirty="0"/>
              <a:t>The PPM maturity of the organization may be at a level that is unable to effectively support the management of projects, programs and portfolios.</a:t>
            </a:r>
            <a:endParaRPr lang="en-US" dirty="0"/>
          </a:p>
        </p:txBody>
      </p:sp>
      <p:sp>
        <p:nvSpPr>
          <p:cNvPr id="6" name="Content Placeholder 5"/>
          <p:cNvSpPr>
            <a:spLocks noGrp="1"/>
          </p:cNvSpPr>
          <p:nvPr>
            <p:ph sz="quarter" idx="4"/>
          </p:nvPr>
        </p:nvSpPr>
        <p:spPr>
          <a:xfrm>
            <a:off x="6781800" y="1766047"/>
            <a:ext cx="4572000" cy="4710953"/>
          </a:xfrm>
        </p:spPr>
        <p:txBody>
          <a:bodyPr>
            <a:normAutofit/>
          </a:bodyPr>
          <a:lstStyle/>
          <a:p>
            <a:r>
              <a:rPr lang="en-US" dirty="0"/>
              <a:t>The PMO should be responsible for reviewing the proposed portfolio for cross-project dependencies and should attempt to time-sequence the projects accordingly in the portfolio to prevent too many projects in flight at one time.</a:t>
            </a:r>
          </a:p>
          <a:p>
            <a:r>
              <a:rPr lang="en-US" dirty="0"/>
              <a:t>Where projects share a high degree of interdependency, consider grouping them into a program with a program manager and a unified team.</a:t>
            </a:r>
            <a:endParaRPr lang="en-US" dirty="0"/>
          </a:p>
        </p:txBody>
      </p:sp>
    </p:spTree>
    <p:extLst>
      <p:ext uri="{BB962C8B-B14F-4D97-AF65-F5344CB8AC3E}">
        <p14:creationId xmlns:p14="http://schemas.microsoft.com/office/powerpoint/2010/main" val="24253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program</a:t>
            </a:r>
          </a:p>
        </p:txBody>
      </p:sp>
      <p:sp>
        <p:nvSpPr>
          <p:cNvPr id="3" name="TextBox 2"/>
          <p:cNvSpPr txBox="1"/>
          <p:nvPr/>
        </p:nvSpPr>
        <p:spPr>
          <a:xfrm>
            <a:off x="1816100" y="1816100"/>
            <a:ext cx="9969500" cy="4524315"/>
          </a:xfrm>
          <a:prstGeom prst="rect">
            <a:avLst/>
          </a:prstGeom>
          <a:noFill/>
        </p:spPr>
        <p:txBody>
          <a:bodyPr wrap="square" rtlCol="0">
            <a:spAutoFit/>
          </a:bodyPr>
          <a:lstStyle/>
          <a:p>
            <a:r>
              <a:rPr lang="en-US" dirty="0"/>
              <a:t>According to IBM Chief Methodologist Michael F. Hanford in 2004,</a:t>
            </a:r>
          </a:p>
          <a:p>
            <a:r>
              <a:rPr lang="en-US" i="1" dirty="0"/>
              <a:t>This discipline describes principles, strategies, and desirable results for managing large-scale efforts comprising parallel projects.</a:t>
            </a:r>
          </a:p>
          <a:p>
            <a:pPr marL="285750" indent="-285750" fontAlgn="base">
              <a:buFont typeface="Arial" panose="020B0604020202020204" pitchFamily="34" charset="0"/>
              <a:buChar char="•"/>
            </a:pPr>
            <a:r>
              <a:rPr lang="en-US" b="1" i="1" dirty="0"/>
              <a:t>Governance</a:t>
            </a:r>
            <a:r>
              <a:rPr lang="en-US" i="1" dirty="0"/>
              <a:t>: Defining roles and responsibilities, and providing oversight</a:t>
            </a:r>
            <a:endParaRPr lang="en-US" dirty="0"/>
          </a:p>
          <a:p>
            <a:pPr marL="285750" indent="-285750" fontAlgn="base">
              <a:buFont typeface="Arial" panose="020B0604020202020204" pitchFamily="34" charset="0"/>
              <a:buChar char="•"/>
            </a:pPr>
            <a:r>
              <a:rPr lang="en-US" b="1" i="1" dirty="0"/>
              <a:t>Management</a:t>
            </a:r>
            <a:r>
              <a:rPr lang="en-US" i="1" dirty="0"/>
              <a:t>: Planning and administering both projects and the overall program</a:t>
            </a:r>
            <a:endParaRPr lang="en-US" dirty="0"/>
          </a:p>
          <a:p>
            <a:pPr marL="285750" indent="-285750" fontAlgn="base">
              <a:buFont typeface="Arial" panose="020B0604020202020204" pitchFamily="34" charset="0"/>
              <a:buChar char="•"/>
            </a:pPr>
            <a:r>
              <a:rPr lang="en-US" b="1" i="1" dirty="0"/>
              <a:t>Financial management</a:t>
            </a:r>
            <a:r>
              <a:rPr lang="en-US" i="1" dirty="0"/>
              <a:t>: Implementation of specific fiscal practices and controls</a:t>
            </a:r>
            <a:endParaRPr lang="en-US" dirty="0"/>
          </a:p>
          <a:p>
            <a:pPr marL="285750" indent="-285750" fontAlgn="base">
              <a:buFont typeface="Arial" panose="020B0604020202020204" pitchFamily="34" charset="0"/>
              <a:buChar char="•"/>
            </a:pPr>
            <a:r>
              <a:rPr lang="en-US" b="1" i="1" dirty="0"/>
              <a:t>Infrastructure</a:t>
            </a:r>
            <a:r>
              <a:rPr lang="en-US" i="1" dirty="0"/>
              <a:t>: The program office, technology, and other factors in the work environment supporting the program effort</a:t>
            </a:r>
            <a:endParaRPr lang="en-US" dirty="0"/>
          </a:p>
          <a:p>
            <a:pPr marL="285750" indent="-285750" fontAlgn="base">
              <a:buFont typeface="Arial" panose="020B0604020202020204" pitchFamily="34" charset="0"/>
              <a:buChar char="•"/>
            </a:pPr>
            <a:r>
              <a:rPr lang="en-US" b="1" i="1" dirty="0"/>
              <a:t>Planning</a:t>
            </a:r>
            <a:r>
              <a:rPr lang="en-US" i="1" dirty="0"/>
              <a:t>: Activities that take place at multiple levels, with different goals. The program plan is not a traditional plan</a:t>
            </a:r>
          </a:p>
          <a:p>
            <a:pPr marL="285750" indent="-285750" fontAlgn="base">
              <a:buFont typeface="Arial" panose="020B0604020202020204" pitchFamily="34" charset="0"/>
              <a:buChar char="•"/>
            </a:pPr>
            <a:endParaRPr lang="en-US" i="1" dirty="0"/>
          </a:p>
          <a:p>
            <a:pPr fontAlgn="base"/>
            <a:r>
              <a:rPr lang="en-US" sz="2000" dirty="0">
                <a:latin typeface="+mj-lt"/>
              </a:rPr>
              <a:t>Program Governance</a:t>
            </a:r>
          </a:p>
          <a:p>
            <a:pPr fontAlgn="base"/>
            <a:r>
              <a:rPr lang="en-US" i="1" dirty="0"/>
              <a:t>Program governance is the aspect of the discipline that creates both the structure and practices to guide the program and provide senior-level leadership, oversight, and control. Strategically, </a:t>
            </a:r>
            <a:r>
              <a:rPr lang="en-US" i="1" dirty="0">
                <a:solidFill>
                  <a:srgbClr val="FF0000"/>
                </a:solidFill>
              </a:rPr>
              <a:t>it encompasses the relationship between the oversight effort and the enterprise's overall business direction.</a:t>
            </a:r>
            <a:r>
              <a:rPr lang="en-US" i="1" dirty="0"/>
              <a:t> It also encompasses all the decision-making roles and responsibilities involved in executing the program effort.</a:t>
            </a:r>
            <a:endParaRPr lang="en-US" i="1"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660" y="381000"/>
            <a:ext cx="3710940" cy="1773936"/>
          </a:xfrm>
          <a:prstGeom prst="rect">
            <a:avLst/>
          </a:prstGeom>
        </p:spPr>
      </p:pic>
    </p:spTree>
    <p:extLst>
      <p:ext uri="{BB962C8B-B14F-4D97-AF65-F5344CB8AC3E}">
        <p14:creationId xmlns:p14="http://schemas.microsoft.com/office/powerpoint/2010/main" val="21323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program</a:t>
            </a:r>
          </a:p>
        </p:txBody>
      </p:sp>
      <p:sp>
        <p:nvSpPr>
          <p:cNvPr id="3" name="TextBox 2"/>
          <p:cNvSpPr txBox="1"/>
          <p:nvPr/>
        </p:nvSpPr>
        <p:spPr>
          <a:xfrm>
            <a:off x="1816100" y="1816100"/>
            <a:ext cx="9969500" cy="4893647"/>
          </a:xfrm>
          <a:prstGeom prst="rect">
            <a:avLst/>
          </a:prstGeom>
          <a:noFill/>
        </p:spPr>
        <p:txBody>
          <a:bodyPr wrap="square" rtlCol="0">
            <a:spAutoFit/>
          </a:bodyPr>
          <a:lstStyle/>
          <a:p>
            <a:pPr fontAlgn="base"/>
            <a:r>
              <a:rPr lang="en-US" i="1" dirty="0">
                <a:solidFill>
                  <a:srgbClr val="FF0000"/>
                </a:solidFill>
              </a:rPr>
              <a:t>Projects</a:t>
            </a:r>
            <a:r>
              <a:rPr lang="en-US" dirty="0"/>
              <a:t> are typically governed by a simple management structure. The project manager is responsible for day-to-day direction, a senior IT executive integrates technology with business interests, and a business sponsor is accountable for ensuring that the deliverables align with business strategy.</a:t>
            </a:r>
          </a:p>
          <a:p>
            <a:pPr fontAlgn="base"/>
            <a:r>
              <a:rPr lang="en-US" i="1" dirty="0">
                <a:solidFill>
                  <a:srgbClr val="FF0000"/>
                </a:solidFill>
              </a:rPr>
              <a:t>Programs</a:t>
            </a:r>
            <a:r>
              <a:rPr lang="en-US" dirty="0"/>
              <a:t> require a more complex governing structure because they involve fundamental business change and expenditures with significant bottom-line impact. In fact, in some instances their outcomes determine whether the enterprise will survive as a viable commercial/governmental entity.</a:t>
            </a:r>
          </a:p>
          <a:p>
            <a:pPr fontAlgn="base"/>
            <a:endParaRPr lang="en-US" dirty="0"/>
          </a:p>
          <a:p>
            <a:pPr fontAlgn="base"/>
            <a:r>
              <a:rPr lang="en-US" sz="2000" b="1" dirty="0"/>
              <a:t>How do I move a PMO to a PMO?</a:t>
            </a:r>
          </a:p>
          <a:p>
            <a:pPr marL="342900" indent="-342900" fontAlgn="base">
              <a:buFont typeface="Arial" panose="020B0604020202020204" pitchFamily="34" charset="0"/>
              <a:buChar char="•"/>
            </a:pPr>
            <a:r>
              <a:rPr lang="en-US" sz="2000" dirty="0"/>
              <a:t>ERP Center of Excellence</a:t>
            </a:r>
          </a:p>
          <a:p>
            <a:pPr marL="342900" indent="-342900" fontAlgn="base">
              <a:buFont typeface="Arial" panose="020B0604020202020204" pitchFamily="34" charset="0"/>
              <a:buChar char="•"/>
            </a:pPr>
            <a:r>
              <a:rPr lang="en-US" sz="2000" dirty="0"/>
              <a:t>Facilities management</a:t>
            </a:r>
          </a:p>
          <a:p>
            <a:pPr marL="342900" indent="-342900" fontAlgn="base">
              <a:buFont typeface="Arial" panose="020B0604020202020204" pitchFamily="34" charset="0"/>
              <a:buChar char="•"/>
            </a:pPr>
            <a:r>
              <a:rPr lang="en-US" dirty="0"/>
              <a:t>Mobility</a:t>
            </a:r>
          </a:p>
          <a:p>
            <a:pPr marL="342900" indent="-342900" fontAlgn="base">
              <a:buFont typeface="Arial" panose="020B0604020202020204" pitchFamily="34" charset="0"/>
              <a:buChar char="•"/>
            </a:pPr>
            <a:r>
              <a:rPr lang="en-US" dirty="0"/>
              <a:t>BC or DR efforts</a:t>
            </a:r>
          </a:p>
          <a:p>
            <a:pPr algn="ctr" fontAlgn="base"/>
            <a:r>
              <a:rPr lang="en-US" b="1" dirty="0"/>
              <a:t>Move PMO out of IT</a:t>
            </a:r>
          </a:p>
          <a:p>
            <a:pPr fontAlgn="base"/>
            <a:r>
              <a:rPr lang="en-US" b="1" dirty="0"/>
              <a:t>According to Gartner: </a:t>
            </a:r>
            <a:r>
              <a:rPr lang="en-US" i="1" dirty="0"/>
              <a:t>Programs are the secret weapon in the war against multiyear projects that get off track and fail to deliver the right business value. Of course, a poorly run program can go off the rails just as well, but a program that focuses on delivering a steady stream of business capabilities in six-months-or-less time frames is well on its way toward success.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660" y="381000"/>
            <a:ext cx="3710940" cy="1773936"/>
          </a:xfrm>
          <a:prstGeom prst="rect">
            <a:avLst/>
          </a:prstGeom>
        </p:spPr>
      </p:pic>
    </p:spTree>
    <p:extLst>
      <p:ext uri="{BB962C8B-B14F-4D97-AF65-F5344CB8AC3E}">
        <p14:creationId xmlns:p14="http://schemas.microsoft.com/office/powerpoint/2010/main" val="332893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Discussion…</a:t>
            </a:r>
          </a:p>
        </p:txBody>
      </p:sp>
      <p:sp>
        <p:nvSpPr>
          <p:cNvPr id="3" name="Content Placeholder 2"/>
          <p:cNvSpPr>
            <a:spLocks noGrp="1"/>
          </p:cNvSpPr>
          <p:nvPr>
            <p:ph idx="1"/>
          </p:nvPr>
        </p:nvSpPr>
        <p:spPr/>
        <p:txBody>
          <a:bodyPr/>
          <a:lstStyle/>
          <a:p>
            <a:r>
              <a:rPr lang="en-US" dirty="0"/>
              <a:t>Where should the PMO live?</a:t>
            </a:r>
          </a:p>
          <a:p>
            <a:r>
              <a:rPr lang="en-US" dirty="0"/>
              <a:t>What does the P in PMO stand for in your organization?</a:t>
            </a:r>
          </a:p>
          <a:p>
            <a:r>
              <a:rPr lang="en-US" dirty="0"/>
              <a:t>The Lack of PMO leads to shadow IT</a:t>
            </a:r>
          </a:p>
          <a:p>
            <a:pPr lvl="1"/>
            <a:r>
              <a:rPr lang="en-US" dirty="0"/>
              <a:t>How to use shadow IT in your PMO</a:t>
            </a:r>
          </a:p>
          <a:p>
            <a:r>
              <a:rPr lang="en-US" dirty="0"/>
              <a:t>The onset of Agile and Lean</a:t>
            </a:r>
          </a:p>
          <a:p>
            <a:r>
              <a:rPr lang="en-US" dirty="0"/>
              <a:t>Advice going forward</a:t>
            </a:r>
          </a:p>
          <a:p>
            <a:endParaRPr lang="en-US" dirty="0"/>
          </a:p>
          <a:p>
            <a:endParaRPr lang="en-US" dirty="0"/>
          </a:p>
          <a:p>
            <a:endParaRPr lang="en-US" dirty="0"/>
          </a:p>
          <a:p>
            <a:endParaRPr lang="en-US" dirty="0"/>
          </a:p>
        </p:txBody>
      </p:sp>
      <p:sp>
        <p:nvSpPr>
          <p:cNvPr id="5" name="Text Placeholder 4"/>
          <p:cNvSpPr>
            <a:spLocks noGrp="1"/>
          </p:cNvSpPr>
          <p:nvPr>
            <p:ph type="body" sz="half" idx="2"/>
          </p:nvPr>
        </p:nvSpPr>
        <p:spPr/>
        <p:txBody>
          <a:bodyPr/>
          <a:lstStyle/>
          <a:p>
            <a:r>
              <a:rPr lang="en-US" dirty="0"/>
              <a:t>What else should I consider?</a:t>
            </a:r>
          </a:p>
        </p:txBody>
      </p:sp>
    </p:spTree>
    <p:extLst>
      <p:ext uri="{BB962C8B-B14F-4D97-AF65-F5344CB8AC3E}">
        <p14:creationId xmlns:p14="http://schemas.microsoft.com/office/powerpoint/2010/main" val="171859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81000"/>
            <a:ext cx="4622800" cy="2171315"/>
          </a:xfrm>
          <a:prstGeom prst="rect">
            <a:avLst/>
          </a:prstGeom>
        </p:spPr>
      </p:pic>
      <p:sp>
        <p:nvSpPr>
          <p:cNvPr id="3" name="TextBox 2"/>
          <p:cNvSpPr txBox="1"/>
          <p:nvPr/>
        </p:nvSpPr>
        <p:spPr>
          <a:xfrm>
            <a:off x="1816100" y="1816100"/>
            <a:ext cx="5816600" cy="1323439"/>
          </a:xfrm>
          <a:prstGeom prst="rect">
            <a:avLst/>
          </a:prstGeom>
          <a:noFill/>
        </p:spPr>
        <p:txBody>
          <a:bodyPr wrap="square" rtlCol="0">
            <a:spAutoFit/>
          </a:bodyPr>
          <a:lstStyle/>
          <a:p>
            <a:pPr marL="342900" indent="-342900" fontAlgn="base">
              <a:buFont typeface="Arial" panose="020B0604020202020204" pitchFamily="34" charset="0"/>
              <a:buChar char="•"/>
            </a:pPr>
            <a:r>
              <a:rPr lang="en-US" sz="2000" dirty="0"/>
              <a:t>IT PMO can be increasingly </a:t>
            </a:r>
            <a:r>
              <a:rPr lang="en-US" sz="2000" dirty="0" err="1"/>
              <a:t>siloed</a:t>
            </a:r>
            <a:r>
              <a:rPr lang="en-US" sz="2000" dirty="0"/>
              <a:t> as “action” moves into the business, simply because they couldn’t move fast enough to keep pace with the business.</a:t>
            </a:r>
          </a:p>
        </p:txBody>
      </p:sp>
      <p:sp>
        <p:nvSpPr>
          <p:cNvPr id="6" name="TextBox 5"/>
          <p:cNvSpPr txBox="1"/>
          <p:nvPr/>
        </p:nvSpPr>
        <p:spPr>
          <a:xfrm>
            <a:off x="1689100" y="3139539"/>
            <a:ext cx="10096500" cy="3693319"/>
          </a:xfrm>
          <a:prstGeom prst="rect">
            <a:avLst/>
          </a:prstGeom>
          <a:noFill/>
        </p:spPr>
        <p:txBody>
          <a:bodyPr wrap="square" rtlCol="0">
            <a:spAutoFit/>
          </a:bodyPr>
          <a:lstStyle/>
          <a:p>
            <a:pPr marL="342900" indent="-342900">
              <a:buFont typeface="Arial" panose="020B0604020202020204" pitchFamily="34" charset="0"/>
              <a:buChar char="•"/>
            </a:pPr>
            <a:r>
              <a:rPr lang="en-US" dirty="0"/>
              <a:t>Through 2017, Gartner predicts that 38% of technology purchases will be managed, defined and controlled by business leaders. In the new digital economy, the reality is that most organizations will support technology devices, software and services outside the ownership or control of IT organizations.</a:t>
            </a:r>
          </a:p>
          <a:p>
            <a:pPr marL="342900" indent="-342900">
              <a:buFont typeface="Arial" panose="020B0604020202020204" pitchFamily="34" charset="0"/>
              <a:buChar char="•"/>
            </a:pPr>
            <a:r>
              <a:rPr lang="en-US" dirty="0"/>
              <a:t>A project plan is developed, software acquired, and business processes changed. Then, when it's time to implement, everything is dropped off at IT's doorstep for the "last few things.“</a:t>
            </a:r>
          </a:p>
          <a:p>
            <a:endParaRPr lang="en-US" b="1" dirty="0"/>
          </a:p>
          <a:p>
            <a:r>
              <a:rPr lang="en-US" b="1" dirty="0"/>
              <a:t>It's not uncommon for this situation to come to light after all the work has been done. So, as a PMO leader, what is your next step?</a:t>
            </a:r>
          </a:p>
          <a:p>
            <a:pPr marL="457200" indent="-457200">
              <a:buFont typeface="+mj-lt"/>
              <a:buAutoNum type="arabicPeriod"/>
            </a:pPr>
            <a:r>
              <a:rPr lang="en-US" dirty="0"/>
              <a:t>Have a network of contacts that extends deep within all the business to minimize the possibility of learning about such projects after it's too late. I recommend spending at least 20% of your time working with the extended stakeholder community.</a:t>
            </a:r>
          </a:p>
          <a:p>
            <a:endParaRPr lang="en-US" dirty="0"/>
          </a:p>
        </p:txBody>
      </p:sp>
    </p:spTree>
    <p:extLst>
      <p:ext uri="{BB962C8B-B14F-4D97-AF65-F5344CB8AC3E}">
        <p14:creationId xmlns:p14="http://schemas.microsoft.com/office/powerpoint/2010/main" val="147761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IT</a:t>
            </a:r>
          </a:p>
        </p:txBody>
      </p:sp>
      <p:sp>
        <p:nvSpPr>
          <p:cNvPr id="3" name="TextBox 2"/>
          <p:cNvSpPr txBox="1"/>
          <p:nvPr/>
        </p:nvSpPr>
        <p:spPr>
          <a:xfrm>
            <a:off x="1816100" y="1816100"/>
            <a:ext cx="9969500" cy="3785652"/>
          </a:xfrm>
          <a:prstGeom prst="rect">
            <a:avLst/>
          </a:prstGeom>
          <a:noFill/>
        </p:spPr>
        <p:txBody>
          <a:bodyPr wrap="square" rtlCol="0">
            <a:spAutoFit/>
          </a:bodyPr>
          <a:lstStyle/>
          <a:p>
            <a:pPr marL="457200" indent="-457200" fontAlgn="base">
              <a:buFont typeface="+mj-lt"/>
              <a:buAutoNum type="arabicPeriod" startAt="2"/>
            </a:pPr>
            <a:r>
              <a:rPr lang="en-US" sz="2000" dirty="0"/>
              <a:t>Once you learn of a possible shadow project, immediately check it out with your contact point in the business unit. </a:t>
            </a:r>
          </a:p>
          <a:p>
            <a:pPr marL="457200" indent="-457200" fontAlgn="base">
              <a:buFont typeface="+mj-lt"/>
              <a:buAutoNum type="arabicPeriod" startAt="2"/>
            </a:pPr>
            <a:r>
              <a:rPr lang="en-US" sz="2000" dirty="0"/>
              <a:t>If the project in question is not pure-play SaaS, but instead is a business project with an IT component, then start a dialogue around getting the project into the portfolio (most organizations put all projects with a formal IT component in a single portfolio). Explain to the business leaders that you are not trying to take over their project, but that you just want to ensure their IT resource will be available when they need it.</a:t>
            </a:r>
          </a:p>
          <a:p>
            <a:pPr marL="457200" indent="-457200" fontAlgn="base">
              <a:buFont typeface="+mj-lt"/>
              <a:buAutoNum type="arabicPeriod" startAt="2"/>
            </a:pPr>
            <a:r>
              <a:rPr lang="en-US" sz="2000" dirty="0"/>
              <a:t>Assuming the project survives the portfolio process, you can now work with the business to ensure the project is adequately managed — on the IT side as well as on the business side. If you are in a position to operate as a trusted partner to the business and you can help with the PM selection — this can be a win-win. Once you know who the business PM will be, you can then determine the right PM to assign from IT.</a:t>
            </a:r>
          </a:p>
        </p:txBody>
      </p:sp>
    </p:spTree>
    <p:extLst>
      <p:ext uri="{BB962C8B-B14F-4D97-AF65-F5344CB8AC3E}">
        <p14:creationId xmlns:p14="http://schemas.microsoft.com/office/powerpoint/2010/main" val="114444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and Lean</a:t>
            </a:r>
          </a:p>
        </p:txBody>
      </p:sp>
      <p:sp>
        <p:nvSpPr>
          <p:cNvPr id="3" name="TextBox 2"/>
          <p:cNvSpPr txBox="1"/>
          <p:nvPr/>
        </p:nvSpPr>
        <p:spPr>
          <a:xfrm>
            <a:off x="1682750" y="1549400"/>
            <a:ext cx="10153650" cy="5016758"/>
          </a:xfrm>
          <a:prstGeom prst="rect">
            <a:avLst/>
          </a:prstGeom>
          <a:noFill/>
        </p:spPr>
        <p:txBody>
          <a:bodyPr wrap="square" rtlCol="0">
            <a:spAutoFit/>
          </a:bodyPr>
          <a:lstStyle/>
          <a:p>
            <a:pPr fontAlgn="base"/>
            <a:r>
              <a:rPr lang="en-US" sz="2000" dirty="0"/>
              <a:t>Done well, agile development can be an integral part of the portfolio of methods that the CIO uses to deal with increasing business demand for application capability and innovation. Done badly, agile development will create a lot more problems than it solves.</a:t>
            </a:r>
          </a:p>
          <a:p>
            <a:pPr fontAlgn="base"/>
            <a:endParaRPr lang="en-US" sz="2000" dirty="0"/>
          </a:p>
          <a:p>
            <a:pPr marL="457200" indent="-457200" fontAlgn="base">
              <a:buFont typeface="+mj-lt"/>
              <a:buAutoNum type="arabicPeriod"/>
            </a:pPr>
            <a:r>
              <a:rPr lang="en-US" sz="2000" dirty="0"/>
              <a:t>Agile is not one thing</a:t>
            </a:r>
          </a:p>
          <a:p>
            <a:pPr marL="914400" lvl="1" indent="-457200" fontAlgn="base">
              <a:buFont typeface="+mj-lt"/>
              <a:buAutoNum type="arabicPeriod"/>
            </a:pPr>
            <a:r>
              <a:rPr lang="en-US" sz="2000" dirty="0"/>
              <a:t>Scrum, </a:t>
            </a:r>
            <a:r>
              <a:rPr lang="en-US" sz="2000" dirty="0" err="1"/>
              <a:t>kanban</a:t>
            </a:r>
            <a:r>
              <a:rPr lang="en-US" sz="2000" dirty="0"/>
              <a:t>, lean and extreme programming</a:t>
            </a:r>
          </a:p>
          <a:p>
            <a:pPr marL="457200" indent="-457200" fontAlgn="base">
              <a:buFont typeface="+mj-lt"/>
              <a:buAutoNum type="arabicPeriod"/>
            </a:pPr>
            <a:r>
              <a:rPr lang="en-US" sz="2000" dirty="0"/>
              <a:t>Agile is not Pick and Mix</a:t>
            </a:r>
          </a:p>
          <a:p>
            <a:pPr marL="914400" lvl="1" indent="-457200" fontAlgn="base">
              <a:buFont typeface="+mj-lt"/>
              <a:buAutoNum type="arabicPeriod"/>
            </a:pPr>
            <a:r>
              <a:rPr lang="en-US" sz="2000" dirty="0"/>
              <a:t>All agile methods are highly systematic</a:t>
            </a:r>
          </a:p>
          <a:p>
            <a:pPr marL="914400" lvl="1" indent="-457200" fontAlgn="base">
              <a:buFont typeface="+mj-lt"/>
              <a:buAutoNum type="arabicPeriod"/>
            </a:pPr>
            <a:r>
              <a:rPr lang="en-US" sz="2000" dirty="0"/>
              <a:t>Every component is crucial to the success</a:t>
            </a:r>
          </a:p>
          <a:p>
            <a:pPr marL="457200" indent="-457200" fontAlgn="base">
              <a:buFont typeface="+mj-lt"/>
              <a:buAutoNum type="arabicPeriod"/>
            </a:pPr>
            <a:r>
              <a:rPr lang="en-US" sz="2000" dirty="0"/>
              <a:t>The Business must have an appetite for working in a new way</a:t>
            </a:r>
          </a:p>
          <a:p>
            <a:pPr marL="457200" indent="-457200" fontAlgn="base">
              <a:buFont typeface="+mj-lt"/>
              <a:buAutoNum type="arabicPeriod"/>
            </a:pPr>
            <a:r>
              <a:rPr lang="en-US" sz="2000" dirty="0"/>
              <a:t>Walk before you run</a:t>
            </a:r>
          </a:p>
          <a:p>
            <a:pPr marL="457200" indent="-457200" fontAlgn="base">
              <a:buFont typeface="+mj-lt"/>
              <a:buAutoNum type="arabicPeriod"/>
            </a:pPr>
            <a:r>
              <a:rPr lang="en-US" sz="2000" dirty="0"/>
              <a:t>Embracing Agile is embracing continuous learning</a:t>
            </a:r>
          </a:p>
          <a:p>
            <a:pPr marL="457200" indent="-457200" fontAlgn="base">
              <a:buFont typeface="+mj-lt"/>
              <a:buAutoNum type="arabicPeriod"/>
            </a:pPr>
            <a:r>
              <a:rPr lang="en-US" sz="2000" dirty="0"/>
              <a:t>Be prepared to pay for the best training and mentorship that you can find. </a:t>
            </a:r>
          </a:p>
          <a:p>
            <a:pPr marL="914400" lvl="1" indent="-457200" fontAlgn="base">
              <a:buFont typeface="+mj-lt"/>
              <a:buAutoNum type="arabicPeriod"/>
            </a:pPr>
            <a:r>
              <a:rPr lang="en-US" sz="2000" dirty="0"/>
              <a:t>Trying to learn how to adopt agile development from YouTube videos is unlikely to deliver satisfactory results.</a:t>
            </a:r>
          </a:p>
          <a:p>
            <a:pPr marL="457200" indent="-457200" fontAlgn="base">
              <a:buFont typeface="+mj-lt"/>
              <a:buAutoNum type="arabicPeriod"/>
            </a:pPr>
            <a:r>
              <a:rPr lang="en-US" sz="2000" dirty="0"/>
              <a:t>Your legacy vendors may not be the best suppliers to work with in agile development.</a:t>
            </a:r>
          </a:p>
        </p:txBody>
      </p:sp>
    </p:spTree>
    <p:extLst>
      <p:ext uri="{BB962C8B-B14F-4D97-AF65-F5344CB8AC3E}">
        <p14:creationId xmlns:p14="http://schemas.microsoft.com/office/powerpoint/2010/main" val="165272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going forward</a:t>
            </a:r>
          </a:p>
        </p:txBody>
      </p:sp>
      <p:sp>
        <p:nvSpPr>
          <p:cNvPr id="4" name="Text Placeholder 3"/>
          <p:cNvSpPr>
            <a:spLocks noGrp="1"/>
          </p:cNvSpPr>
          <p:nvPr>
            <p:ph type="body" sz="half" idx="2"/>
          </p:nvPr>
        </p:nvSpPr>
        <p:spPr/>
        <p:txBody>
          <a:bodyPr/>
          <a:lstStyle/>
          <a:p>
            <a:r>
              <a:rPr lang="en-US" dirty="0"/>
              <a:t>Warning, contains personal opinion</a:t>
            </a:r>
          </a:p>
        </p:txBody>
      </p:sp>
      <p:sp>
        <p:nvSpPr>
          <p:cNvPr id="5" name="TextBox 4"/>
          <p:cNvSpPr txBox="1"/>
          <p:nvPr/>
        </p:nvSpPr>
        <p:spPr>
          <a:xfrm>
            <a:off x="127000" y="384048"/>
            <a:ext cx="5753100" cy="6063198"/>
          </a:xfrm>
          <a:prstGeom prst="rect">
            <a:avLst/>
          </a:prstGeom>
          <a:noFill/>
        </p:spPr>
        <p:txBody>
          <a:bodyPr wrap="square" rtlCol="0">
            <a:spAutoFit/>
          </a:bodyPr>
          <a:lstStyle/>
          <a:p>
            <a:pPr marL="285750" indent="-285750">
              <a:buFont typeface="Arial" panose="020B0604020202020204" pitchFamily="34" charset="0"/>
              <a:buChar char="•"/>
            </a:pPr>
            <a:r>
              <a:rPr lang="en-US" dirty="0"/>
              <a:t>IT PMOs should measure performance with metrics focused on self-improvement and contribution to shared enterprise goals.</a:t>
            </a:r>
          </a:p>
          <a:p>
            <a:pPr marL="285750" indent="-285750">
              <a:buFont typeface="Arial" panose="020B0604020202020204" pitchFamily="34" charset="0"/>
              <a:buChar char="•"/>
            </a:pPr>
            <a:r>
              <a:rPr lang="en-US"/>
              <a:t>Drive </a:t>
            </a:r>
            <a:r>
              <a:rPr lang="en-US" dirty="0"/>
              <a:t>engagements with other groups, especially any performance improvement or best practices groups</a:t>
            </a:r>
          </a:p>
          <a:p>
            <a:pPr marL="285750" indent="-285750">
              <a:buFont typeface="Arial" panose="020B0604020202020204" pitchFamily="34" charset="0"/>
              <a:buChar char="•"/>
            </a:pPr>
            <a:r>
              <a:rPr lang="en-US" dirty="0"/>
              <a:t>Promote the image of the PMO as the source of the Enterprise’s most advanced project and program management expertise.</a:t>
            </a:r>
          </a:p>
          <a:p>
            <a:pPr marL="285750" indent="-285750">
              <a:buFont typeface="Arial" panose="020B0604020202020204" pitchFamily="34" charset="0"/>
              <a:buChar char="•"/>
            </a:pPr>
            <a:r>
              <a:rPr lang="en-US" dirty="0"/>
              <a:t>Fit different processes to different types of projects</a:t>
            </a:r>
          </a:p>
          <a:p>
            <a:pPr marL="742950" lvl="1" indent="-285750">
              <a:buFont typeface="Arial" panose="020B0604020202020204" pitchFamily="34" charset="0"/>
              <a:buChar char="•"/>
            </a:pPr>
            <a:r>
              <a:rPr lang="en-US" sz="1600" dirty="0"/>
              <a:t>Iterative (e.g., Spiral) — execution with ongoing elaboration</a:t>
            </a:r>
          </a:p>
          <a:p>
            <a:pPr marL="742950" lvl="1" indent="-285750">
              <a:buFont typeface="Arial" panose="020B0604020202020204" pitchFamily="34" charset="0"/>
              <a:buChar char="•"/>
            </a:pPr>
            <a:r>
              <a:rPr lang="en-US" sz="1600" dirty="0"/>
              <a:t>Agile PM (e.g., Scrum, Lean) — new development projects, innovation</a:t>
            </a:r>
          </a:p>
          <a:p>
            <a:pPr marL="742950" lvl="1" indent="-285750">
              <a:buFont typeface="Arial" panose="020B0604020202020204" pitchFamily="34" charset="0"/>
              <a:buChar char="•"/>
            </a:pPr>
            <a:r>
              <a:rPr lang="en-US" sz="1600" dirty="0"/>
              <a:t>Agile Support (e.g., Kanban) — continuous enhancement and release</a:t>
            </a:r>
          </a:p>
          <a:p>
            <a:pPr marL="742950" lvl="1" indent="-285750">
              <a:buFont typeface="Arial" panose="020B0604020202020204" pitchFamily="34" charset="0"/>
              <a:buChar char="•"/>
            </a:pPr>
            <a:r>
              <a:rPr lang="en-US" sz="1600" dirty="0"/>
              <a:t>Package Implementation — fit needs to market, customize</a:t>
            </a:r>
          </a:p>
          <a:p>
            <a:pPr marL="742950" lvl="1" indent="-285750">
              <a:buFont typeface="Arial" panose="020B0604020202020204" pitchFamily="34" charset="0"/>
              <a:buChar char="•"/>
            </a:pPr>
            <a:r>
              <a:rPr lang="en-US" sz="1600" dirty="0"/>
              <a:t>Waterfall ("Cascade") — clear scope of need (phase-structured mini-waterfalls)</a:t>
            </a:r>
          </a:p>
          <a:p>
            <a:pPr marL="742950" lvl="1" indent="-285750">
              <a:buFont typeface="Arial" panose="020B0604020202020204" pitchFamily="34" charset="0"/>
              <a:buChar char="•"/>
            </a:pPr>
            <a:r>
              <a:rPr lang="en-US" sz="1600" dirty="0"/>
              <a:t>External Contractor — earned value management (EVM or "EVM Lite")</a:t>
            </a:r>
          </a:p>
          <a:p>
            <a:pPr marL="742950" lvl="1" indent="-285750">
              <a:buFont typeface="Arial" panose="020B0604020202020204" pitchFamily="34" charset="0"/>
              <a:buChar char="•"/>
            </a:pPr>
            <a:r>
              <a:rPr lang="en-US" sz="1600" dirty="0"/>
              <a:t>Infrastructure/Operations — managed work in IT only versus multiple BUs</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224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fade">
                                      <p:cBhvr>
                                        <p:cTn id="4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going forward</a:t>
            </a:r>
          </a:p>
        </p:txBody>
      </p:sp>
      <p:sp>
        <p:nvSpPr>
          <p:cNvPr id="4" name="Text Placeholder 3"/>
          <p:cNvSpPr>
            <a:spLocks noGrp="1"/>
          </p:cNvSpPr>
          <p:nvPr>
            <p:ph type="body" sz="half" idx="2"/>
          </p:nvPr>
        </p:nvSpPr>
        <p:spPr/>
        <p:txBody>
          <a:bodyPr/>
          <a:lstStyle/>
          <a:p>
            <a:r>
              <a:rPr lang="en-US" dirty="0"/>
              <a:t>Warning, contains personal opinion</a:t>
            </a:r>
          </a:p>
        </p:txBody>
      </p:sp>
      <p:sp>
        <p:nvSpPr>
          <p:cNvPr id="5" name="TextBox 4"/>
          <p:cNvSpPr txBox="1"/>
          <p:nvPr/>
        </p:nvSpPr>
        <p:spPr>
          <a:xfrm>
            <a:off x="127000" y="384048"/>
            <a:ext cx="57531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Make the PMO the Home base for top project and program managers</a:t>
            </a:r>
          </a:p>
          <a:p>
            <a:pPr marL="285750" indent="-285750">
              <a:buFont typeface="Arial" panose="020B0604020202020204" pitchFamily="34" charset="0"/>
              <a:buChar char="•"/>
            </a:pPr>
            <a:r>
              <a:rPr lang="en-US" dirty="0"/>
              <a:t>Move IT Project managers to a Program Management Office that exists outside of IT</a:t>
            </a:r>
          </a:p>
          <a:p>
            <a:pPr marL="742950" lvl="1" indent="-285750">
              <a:buFont typeface="Arial" panose="020B0604020202020204" pitchFamily="34" charset="0"/>
              <a:buChar char="•"/>
            </a:pPr>
            <a:r>
              <a:rPr lang="en-US" dirty="0"/>
              <a:t>Provides career path and puts the enterprise change management effort as a partnership staffed by the best IT project managers.</a:t>
            </a:r>
          </a:p>
          <a:p>
            <a:pPr marL="285750" indent="-285750">
              <a:buFont typeface="Arial" panose="020B0604020202020204" pitchFamily="34" charset="0"/>
              <a:buChar char="•"/>
            </a:pPr>
            <a:r>
              <a:rPr lang="en-US" dirty="0"/>
              <a:t>Push alignment and accountability for value and financial management</a:t>
            </a:r>
          </a:p>
          <a:p>
            <a:pPr marL="742950" lvl="1" indent="-285750">
              <a:buFont typeface="Arial" panose="020B0604020202020204" pitchFamily="34" charset="0"/>
              <a:buChar char="•"/>
            </a:pPr>
            <a:r>
              <a:rPr lang="en-US" dirty="0"/>
              <a:t>Although a Level 2 PMO may be fairly effective at maintaining the "project queue," it does not align projects with a set of enterprise goals.</a:t>
            </a:r>
          </a:p>
          <a:p>
            <a:pPr marL="285750" indent="-285750">
              <a:buFont typeface="Arial" panose="020B0604020202020204" pitchFamily="34" charset="0"/>
              <a:buChar char="•"/>
            </a:pPr>
            <a:r>
              <a:rPr lang="en-US" dirty="0"/>
              <a:t>Use a technology to get a cohesive view of projects, processes and resources</a:t>
            </a:r>
          </a:p>
          <a:p>
            <a:pPr marL="742950" lvl="1" indent="-285750">
              <a:buFont typeface="Arial" panose="020B0604020202020204" pitchFamily="34" charset="0"/>
              <a:buChar char="•"/>
            </a:pPr>
            <a:r>
              <a:rPr lang="en-US" dirty="0"/>
              <a:t>Simple project dashboard</a:t>
            </a:r>
          </a:p>
          <a:p>
            <a:pPr marL="285750" indent="-285750">
              <a:buFont typeface="Arial" panose="020B0604020202020204" pitchFamily="34" charset="0"/>
              <a:buChar char="•"/>
            </a:pPr>
            <a:r>
              <a:rPr lang="en-US" dirty="0"/>
              <a:t>Build relationships on shared goals, listen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8265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background…</a:t>
            </a:r>
          </a:p>
        </p:txBody>
      </p:sp>
      <p:sp>
        <p:nvSpPr>
          <p:cNvPr id="3" name="Content Placeholder 2"/>
          <p:cNvSpPr>
            <a:spLocks noGrp="1"/>
          </p:cNvSpPr>
          <p:nvPr>
            <p:ph idx="1"/>
          </p:nvPr>
        </p:nvSpPr>
        <p:spPr>
          <a:xfrm>
            <a:off x="1981200" y="1676401"/>
            <a:ext cx="9372600" cy="4794120"/>
          </a:xfrm>
        </p:spPr>
        <p:txBody>
          <a:bodyPr>
            <a:normAutofit/>
          </a:bodyPr>
          <a:lstStyle/>
          <a:p>
            <a:r>
              <a:rPr lang="en-US" dirty="0"/>
              <a:t>Owned and ran a consulting company </a:t>
            </a:r>
          </a:p>
          <a:p>
            <a:pPr lvl="1"/>
            <a:r>
              <a:rPr lang="en-US" dirty="0"/>
              <a:t>Customers included: CIBA Vision, Atlantic Steel, Georgia-Pacific, Brockway Standard and Brasfield &amp; Gorrie</a:t>
            </a:r>
          </a:p>
          <a:p>
            <a:r>
              <a:rPr lang="en-US" dirty="0"/>
              <a:t>CTO for Brasfield &amp; Gorrie for 16 years</a:t>
            </a:r>
          </a:p>
          <a:p>
            <a:r>
              <a:rPr lang="en-US" dirty="0"/>
              <a:t>Sat on Oracle EPPM board</a:t>
            </a:r>
          </a:p>
          <a:p>
            <a:r>
              <a:rPr lang="en-US" dirty="0"/>
              <a:t>Owned consulting company that was acquired by NWN, became National Sales Director of Custom Business Solutions</a:t>
            </a:r>
          </a:p>
          <a:p>
            <a:r>
              <a:rPr lang="en-US" dirty="0"/>
              <a:t>Manager of Solutions Architecture – Alabama and Tennessee for VeriStor</a:t>
            </a:r>
          </a:p>
          <a:p>
            <a:r>
              <a:rPr lang="en-US" dirty="0"/>
              <a:t>Chief Operations Officer, Office of Information Technology </a:t>
            </a:r>
          </a:p>
          <a:p>
            <a:pPr lvl="1"/>
            <a:endParaRPr lang="en-US" dirty="0"/>
          </a:p>
          <a:p>
            <a:endParaRPr lang="en-US" dirty="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943" y="5699092"/>
            <a:ext cx="1542857" cy="771429"/>
          </a:xfrm>
          <a:prstGeom prst="rect">
            <a:avLst/>
          </a:prstGeom>
        </p:spPr>
      </p:pic>
      <p:pic>
        <p:nvPicPr>
          <p:cNvPr id="6" name="Picture 5" descr="C:\Users\mkeaten\AppData\Local\Microsoft\Windows\Temporary Internet Files\Content.Outlook\053VVT4R\BG Logo Blue 295 Spo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0418" y="2710230"/>
            <a:ext cx="2153382" cy="784956"/>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0491" y="3492355"/>
            <a:ext cx="1228896" cy="581106"/>
          </a:xfrm>
          <a:prstGeom prst="rect">
            <a:avLst/>
          </a:prstGeom>
        </p:spPr>
      </p:pic>
    </p:spTree>
    <p:extLst>
      <p:ext uri="{BB962C8B-B14F-4D97-AF65-F5344CB8AC3E}">
        <p14:creationId xmlns:p14="http://schemas.microsoft.com/office/powerpoint/2010/main" val="238186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par>
                                <p:cTn id="42" presetID="1"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History of the PMO at previous employer</a:t>
            </a:r>
          </a:p>
          <a:p>
            <a:r>
              <a:rPr lang="en-US" dirty="0"/>
              <a:t>Next steps for the PMO</a:t>
            </a:r>
          </a:p>
          <a:p>
            <a:r>
              <a:rPr lang="en-US" dirty="0"/>
              <a:t>Issues </a:t>
            </a:r>
          </a:p>
          <a:p>
            <a:r>
              <a:rPr lang="en-US" dirty="0"/>
              <a:t>Advice going forward</a:t>
            </a:r>
          </a:p>
        </p:txBody>
      </p:sp>
    </p:spTree>
    <p:extLst>
      <p:ext uri="{BB962C8B-B14F-4D97-AF65-F5344CB8AC3E}">
        <p14:creationId xmlns:p14="http://schemas.microsoft.com/office/powerpoint/2010/main" val="296387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PMO?</a:t>
            </a:r>
          </a:p>
        </p:txBody>
      </p:sp>
      <p:sp>
        <p:nvSpPr>
          <p:cNvPr id="3" name="Content Placeholder 2"/>
          <p:cNvSpPr>
            <a:spLocks noGrp="1"/>
          </p:cNvSpPr>
          <p:nvPr>
            <p:ph idx="1"/>
          </p:nvPr>
        </p:nvSpPr>
        <p:spPr>
          <a:xfrm>
            <a:off x="1981200" y="1676401"/>
            <a:ext cx="9372600" cy="4794120"/>
          </a:xfrm>
        </p:spPr>
        <p:txBody>
          <a:bodyPr>
            <a:normAutofit/>
          </a:bodyPr>
          <a:lstStyle/>
          <a:p>
            <a:r>
              <a:rPr lang="en-US" dirty="0"/>
              <a:t>The company has over 200 professional project managers</a:t>
            </a:r>
          </a:p>
          <a:p>
            <a:pPr lvl="1"/>
            <a:r>
              <a:rPr lang="en-US" dirty="0"/>
              <a:t>All of them could run IT better than me, all you had to do was ask them</a:t>
            </a:r>
          </a:p>
          <a:p>
            <a:r>
              <a:rPr lang="en-US" dirty="0"/>
              <a:t>No street credit</a:t>
            </a:r>
          </a:p>
          <a:p>
            <a:r>
              <a:rPr lang="en-US" dirty="0"/>
              <a:t>Lack of any real demand management</a:t>
            </a:r>
          </a:p>
          <a:p>
            <a:r>
              <a:rPr lang="en-US" dirty="0"/>
              <a:t>No official PMO, projects not well received, no clear answer to executive questions of “Where is the money going?”</a:t>
            </a:r>
          </a:p>
          <a:p>
            <a:r>
              <a:rPr lang="en-US" dirty="0"/>
              <a:t>Poor project results when using staff augmentation and Outside consultants, engineers and developers</a:t>
            </a:r>
          </a:p>
          <a:p>
            <a:r>
              <a:rPr lang="en-US" dirty="0"/>
              <a:t>IT Employees with stagnated career path</a:t>
            </a:r>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66669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9570" y="381000"/>
            <a:ext cx="2090057" cy="2090057"/>
          </a:xfrm>
          <a:prstGeom prst="rect">
            <a:avLst/>
          </a:prstGeom>
        </p:spPr>
      </p:pic>
      <p:sp>
        <p:nvSpPr>
          <p:cNvPr id="2" name="Title 1"/>
          <p:cNvSpPr>
            <a:spLocks noGrp="1"/>
          </p:cNvSpPr>
          <p:nvPr>
            <p:ph type="title"/>
          </p:nvPr>
        </p:nvSpPr>
        <p:spPr/>
        <p:txBody>
          <a:bodyPr/>
          <a:lstStyle/>
          <a:p>
            <a:r>
              <a:rPr lang="en-US" dirty="0"/>
              <a:t>What we did</a:t>
            </a:r>
          </a:p>
        </p:txBody>
      </p:sp>
      <p:sp>
        <p:nvSpPr>
          <p:cNvPr id="3" name="Content Placeholder 2"/>
          <p:cNvSpPr>
            <a:spLocks noGrp="1"/>
          </p:cNvSpPr>
          <p:nvPr>
            <p:ph idx="1"/>
          </p:nvPr>
        </p:nvSpPr>
        <p:spPr>
          <a:xfrm>
            <a:off x="1981200" y="1676401"/>
            <a:ext cx="9372600" cy="4794120"/>
          </a:xfrm>
        </p:spPr>
        <p:txBody>
          <a:bodyPr>
            <a:normAutofit fontScale="70000" lnSpcReduction="20000"/>
          </a:bodyPr>
          <a:lstStyle/>
          <a:p>
            <a:r>
              <a:rPr lang="en-US" dirty="0"/>
              <a:t>Realize the need</a:t>
            </a:r>
          </a:p>
          <a:p>
            <a:r>
              <a:rPr lang="en-US" dirty="0"/>
              <a:t>Create IT Project Management Office inside IT</a:t>
            </a:r>
          </a:p>
          <a:p>
            <a:r>
              <a:rPr lang="en-US" dirty="0"/>
              <a:t>Chose </a:t>
            </a:r>
            <a:r>
              <a:rPr lang="en-US" dirty="0" err="1"/>
              <a:t>AtTask</a:t>
            </a:r>
            <a:r>
              <a:rPr lang="en-US" dirty="0"/>
              <a:t> (now called </a:t>
            </a:r>
            <a:r>
              <a:rPr lang="en-US" dirty="0" err="1"/>
              <a:t>WorkFront</a:t>
            </a:r>
            <a:r>
              <a:rPr lang="en-US" dirty="0"/>
              <a:t>) as the PM tool.  Tried many others, this was the only one that stuck.</a:t>
            </a:r>
          </a:p>
          <a:p>
            <a:r>
              <a:rPr lang="en-US" dirty="0"/>
              <a:t>Moved two Senior engineers with Project leadership background to new PMO.</a:t>
            </a:r>
          </a:p>
          <a:p>
            <a:pPr lvl="1"/>
            <a:r>
              <a:rPr lang="en-US" dirty="0"/>
              <a:t>Encouraged PMP certification</a:t>
            </a:r>
          </a:p>
          <a:p>
            <a:pPr lvl="1"/>
            <a:r>
              <a:rPr lang="en-US" dirty="0"/>
              <a:t>Hired Business Analyst from industry to work in PMO</a:t>
            </a:r>
          </a:p>
          <a:p>
            <a:pPr lvl="1"/>
            <a:r>
              <a:rPr lang="en-US" dirty="0"/>
              <a:t>Partnered with Business Systems</a:t>
            </a:r>
          </a:p>
          <a:p>
            <a:r>
              <a:rPr lang="en-US" dirty="0"/>
              <a:t>Required tracking of all project requests</a:t>
            </a:r>
          </a:p>
          <a:p>
            <a:r>
              <a:rPr lang="en-US" dirty="0"/>
              <a:t>Required tracking of all project hours</a:t>
            </a:r>
          </a:p>
          <a:p>
            <a:r>
              <a:rPr lang="en-US" dirty="0"/>
              <a:t>Holding people accountable for keeping track of issues, tasks, project items, hours and schedule.</a:t>
            </a:r>
          </a:p>
          <a:p>
            <a:pPr lvl="1"/>
            <a:r>
              <a:rPr lang="en-US" dirty="0"/>
              <a:t>Weekly project meetings led by PM</a:t>
            </a:r>
          </a:p>
          <a:p>
            <a:pPr lvl="1"/>
            <a:r>
              <a:rPr lang="en-US" dirty="0"/>
              <a:t>Peers in attendance.  Testify to project status and hours.</a:t>
            </a:r>
          </a:p>
          <a:p>
            <a:endParaRPr lang="en-US" dirty="0"/>
          </a:p>
          <a:p>
            <a:endParaRPr lang="en-US" dirty="0"/>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62840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did</a:t>
            </a:r>
          </a:p>
        </p:txBody>
      </p:sp>
      <p:sp>
        <p:nvSpPr>
          <p:cNvPr id="3" name="Content Placeholder 2"/>
          <p:cNvSpPr>
            <a:spLocks noGrp="1"/>
          </p:cNvSpPr>
          <p:nvPr>
            <p:ph idx="1"/>
          </p:nvPr>
        </p:nvSpPr>
        <p:spPr>
          <a:xfrm>
            <a:off x="1981200" y="1676401"/>
            <a:ext cx="9372600" cy="4794120"/>
          </a:xfrm>
        </p:spPr>
        <p:txBody>
          <a:bodyPr>
            <a:normAutofit/>
          </a:bodyPr>
          <a:lstStyle/>
          <a:p>
            <a:r>
              <a:rPr lang="en-US" dirty="0"/>
              <a:t>Reporting matured to the portfolio level.  </a:t>
            </a:r>
          </a:p>
          <a:p>
            <a:r>
              <a:rPr lang="en-US" dirty="0"/>
              <a:t>iPad app used in IT Steering Committee meetings and in Executive briefings.</a:t>
            </a:r>
          </a:p>
          <a:p>
            <a:r>
              <a:rPr lang="en-US" dirty="0"/>
              <a:t>Custom hours and status report.  Many other custom reports written in </a:t>
            </a:r>
            <a:r>
              <a:rPr lang="en-US" dirty="0" err="1"/>
              <a:t>AtTask</a:t>
            </a:r>
            <a:r>
              <a:rPr lang="en-US" dirty="0"/>
              <a:t>.</a:t>
            </a:r>
          </a:p>
          <a:p>
            <a:r>
              <a:rPr lang="en-US" dirty="0"/>
              <a:t>PM assigned to every project.</a:t>
            </a:r>
          </a:p>
          <a:p>
            <a:pPr lvl="1"/>
            <a:r>
              <a:rPr lang="en-US" dirty="0"/>
              <a:t>Difference between projects and tasks</a:t>
            </a:r>
          </a:p>
          <a:p>
            <a:r>
              <a:rPr lang="en-US" dirty="0"/>
              <a:t>PMs workload as engineers slowly migrated off.</a:t>
            </a:r>
          </a:p>
          <a:p>
            <a:r>
              <a:rPr lang="en-US" dirty="0"/>
              <a:t>PMs moved across silos with teeth to enforce project standards.</a:t>
            </a:r>
          </a:p>
          <a:p>
            <a:endParaRPr lang="en-US" dirty="0"/>
          </a:p>
          <a:p>
            <a:endParaRPr lang="en-US" dirty="0"/>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286" y="1114714"/>
            <a:ext cx="6171428" cy="4628571"/>
          </a:xfrm>
          <a:prstGeom prst="rect">
            <a:avLst/>
          </a:prstGeom>
        </p:spPr>
      </p:pic>
    </p:spTree>
    <p:extLst>
      <p:ext uri="{BB962C8B-B14F-4D97-AF65-F5344CB8AC3E}">
        <p14:creationId xmlns:p14="http://schemas.microsoft.com/office/powerpoint/2010/main" val="260274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sz="half" idx="1"/>
          </p:nvPr>
        </p:nvSpPr>
        <p:spPr/>
        <p:txBody>
          <a:bodyPr/>
          <a:lstStyle/>
          <a:p>
            <a:r>
              <a:rPr lang="en-US" dirty="0"/>
              <a:t>It is a maturity of small steps when starting from scratch.</a:t>
            </a:r>
          </a:p>
          <a:p>
            <a:r>
              <a:rPr lang="en-US" dirty="0"/>
              <a:t>The IT staff has to believe that it is going to help</a:t>
            </a:r>
          </a:p>
          <a:p>
            <a:r>
              <a:rPr lang="en-US" dirty="0"/>
              <a:t>Get buy-in from executives with results and reporting</a:t>
            </a:r>
          </a:p>
          <a:p>
            <a:r>
              <a:rPr lang="en-US" dirty="0"/>
              <a:t>Integrate it into current governance</a:t>
            </a:r>
          </a:p>
        </p:txBody>
      </p:sp>
      <p:graphicFrame>
        <p:nvGraphicFramePr>
          <p:cNvPr id="5" name="Content Placeholder 4" descr="Interconnected Block Process" title="SmartArt"/>
          <p:cNvGraphicFramePr>
            <a:graphicFrameLocks noGrp="1"/>
          </p:cNvGraphicFramePr>
          <p:nvPr>
            <p:ph sz="half" idx="2"/>
            <p:extLst>
              <p:ext uri="{D42A27DB-BD31-4B8C-83A1-F6EECF244321}">
                <p14:modId xmlns:p14="http://schemas.microsoft.com/office/powerpoint/2010/main" val="2794760386"/>
              </p:ext>
            </p:extLst>
          </p:nvPr>
        </p:nvGraphicFramePr>
        <p:xfrm>
          <a:off x="6781800" y="1981200"/>
          <a:ext cx="4572000"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66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Gartner Maturity Model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676400"/>
            <a:ext cx="7957457" cy="4843660"/>
          </a:xfrm>
        </p:spPr>
      </p:pic>
    </p:spTree>
    <p:extLst>
      <p:ext uri="{BB962C8B-B14F-4D97-AF65-F5344CB8AC3E}">
        <p14:creationId xmlns:p14="http://schemas.microsoft.com/office/powerpoint/2010/main" val="293695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difference</a:t>
            </a:r>
          </a:p>
        </p:txBody>
      </p:sp>
      <p:sp>
        <p:nvSpPr>
          <p:cNvPr id="4" name="Content Placeholder 3"/>
          <p:cNvSpPr>
            <a:spLocks noGrp="1"/>
          </p:cNvSpPr>
          <p:nvPr>
            <p:ph sz="half" idx="1"/>
          </p:nvPr>
        </p:nvSpPr>
        <p:spPr>
          <a:xfrm>
            <a:off x="1981200" y="1744910"/>
            <a:ext cx="3853543" cy="4716850"/>
          </a:xfrm>
        </p:spPr>
        <p:txBody>
          <a:bodyPr>
            <a:normAutofit fontScale="92500"/>
          </a:bodyPr>
          <a:lstStyle/>
          <a:p>
            <a:r>
              <a:rPr lang="en-US" dirty="0"/>
              <a:t>Gartner maturity model, different from PMI</a:t>
            </a:r>
          </a:p>
          <a:p>
            <a:r>
              <a:rPr lang="en-US" dirty="0"/>
              <a:t>PMI Certification is largely an IT driven body</a:t>
            </a:r>
          </a:p>
          <a:p>
            <a:r>
              <a:rPr lang="en-US" dirty="0"/>
              <a:t>Influenced by PMI and SEI Capability Maturity Model Integration (CMMI)</a:t>
            </a:r>
            <a:endParaRPr lang="en-US" dirty="0"/>
          </a:p>
          <a:p>
            <a:r>
              <a:rPr lang="en-US" dirty="0"/>
              <a:t>80% of Gartner clients report being less than 3</a:t>
            </a:r>
          </a:p>
          <a:p>
            <a:r>
              <a:rPr lang="en-US" dirty="0"/>
              <a:t>Latest PMI research shows project success rates have dropped 10% in last 4 years.</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34743" y="1981200"/>
            <a:ext cx="5519057" cy="4480560"/>
          </a:xfrm>
        </p:spPr>
      </p:pic>
    </p:spTree>
    <p:extLst>
      <p:ext uri="{BB962C8B-B14F-4D97-AF65-F5344CB8AC3E}">
        <p14:creationId xmlns:p14="http://schemas.microsoft.com/office/powerpoint/2010/main" val="401983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EF0E57-12D2-4B54-A790-AA6D16759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wireframe building presentation (widescreen)</Template>
  <TotalTime>0</TotalTime>
  <Words>1728</Words>
  <Application>Microsoft Office PowerPoint</Application>
  <PresentationFormat>Widescreen</PresentationFormat>
  <Paragraphs>186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Wireframe Building 16x9</vt:lpstr>
      <vt:lpstr>The Case for the PMO</vt:lpstr>
      <vt:lpstr>A little background…</vt:lpstr>
      <vt:lpstr>Agenda</vt:lpstr>
      <vt:lpstr>Why a PMO?</vt:lpstr>
      <vt:lpstr>What we did</vt:lpstr>
      <vt:lpstr>What we did</vt:lpstr>
      <vt:lpstr>Timeline</vt:lpstr>
      <vt:lpstr>Gartner Maturity Model</vt:lpstr>
      <vt:lpstr>The difference</vt:lpstr>
      <vt:lpstr>What’s a PMO to do?</vt:lpstr>
      <vt:lpstr>Project, Program or Portfolio?</vt:lpstr>
      <vt:lpstr>What is a program</vt:lpstr>
      <vt:lpstr>What is a program</vt:lpstr>
      <vt:lpstr>Further Discussion…</vt:lpstr>
      <vt:lpstr>Shadow IT</vt:lpstr>
      <vt:lpstr>Shadow IT</vt:lpstr>
      <vt:lpstr>Agile and Lean</vt:lpstr>
      <vt:lpstr>Advice going forward</vt:lpstr>
      <vt:lpstr>Advice going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2015-02-12T19:31:55Z</dcterms:created>
  <dcterms:modified xsi:type="dcterms:W3CDTF">2017-04-13T20:18:23Z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TC030310279991</vt:lpwstr>
  </property>
</Properties>
</file>